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3" r:id="rId1"/>
  </p:sldMasterIdLst>
  <p:notesMasterIdLst>
    <p:notesMasterId r:id="rId31"/>
  </p:notesMasterIdLst>
  <p:handoutMasterIdLst>
    <p:handoutMasterId r:id="rId32"/>
  </p:handoutMasterIdLst>
  <p:sldIdLst>
    <p:sldId id="256" r:id="rId2"/>
    <p:sldId id="438" r:id="rId3"/>
    <p:sldId id="383" r:id="rId4"/>
    <p:sldId id="446" r:id="rId5"/>
    <p:sldId id="447" r:id="rId6"/>
    <p:sldId id="452" r:id="rId7"/>
    <p:sldId id="422" r:id="rId8"/>
    <p:sldId id="426" r:id="rId9"/>
    <p:sldId id="445" r:id="rId10"/>
    <p:sldId id="443" r:id="rId11"/>
    <p:sldId id="444" r:id="rId12"/>
    <p:sldId id="409" r:id="rId13"/>
    <p:sldId id="416" r:id="rId14"/>
    <p:sldId id="439" r:id="rId15"/>
    <p:sldId id="404" r:id="rId16"/>
    <p:sldId id="427" r:id="rId17"/>
    <p:sldId id="451" r:id="rId18"/>
    <p:sldId id="421" r:id="rId19"/>
    <p:sldId id="429" r:id="rId20"/>
    <p:sldId id="448" r:id="rId21"/>
    <p:sldId id="453" r:id="rId22"/>
    <p:sldId id="454" r:id="rId23"/>
    <p:sldId id="449" r:id="rId24"/>
    <p:sldId id="381" r:id="rId25"/>
    <p:sldId id="428" r:id="rId26"/>
    <p:sldId id="378" r:id="rId27"/>
    <p:sldId id="450" r:id="rId28"/>
    <p:sldId id="420" r:id="rId29"/>
    <p:sldId id="455" r:id="rId30"/>
  </p:sldIdLst>
  <p:sldSz cx="9144000" cy="6858000" type="screen4x3"/>
  <p:notesSz cx="6985000" cy="9283700"/>
  <p:defaultTextStyle>
    <a:defPPr>
      <a:defRPr lang="en-US"/>
    </a:defPPr>
    <a:lvl1pPr algn="ctr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Comic Sans MS" pitchFamily="66" charset="0"/>
        <a:ea typeface="+mn-ea"/>
        <a:cs typeface="+mn-cs"/>
      </a:defRPr>
    </a:lvl1pPr>
    <a:lvl2pPr marL="457200" algn="ctr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Comic Sans MS" pitchFamily="66" charset="0"/>
        <a:ea typeface="+mn-ea"/>
        <a:cs typeface="+mn-cs"/>
      </a:defRPr>
    </a:lvl2pPr>
    <a:lvl3pPr marL="914400" algn="ctr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Comic Sans MS" pitchFamily="66" charset="0"/>
        <a:ea typeface="+mn-ea"/>
        <a:cs typeface="+mn-cs"/>
      </a:defRPr>
    </a:lvl3pPr>
    <a:lvl4pPr marL="1371600" algn="ctr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Comic Sans MS" pitchFamily="66" charset="0"/>
        <a:ea typeface="+mn-ea"/>
        <a:cs typeface="+mn-cs"/>
      </a:defRPr>
    </a:lvl4pPr>
    <a:lvl5pPr marL="1828800" algn="ctr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Comic Sans MS" pitchFamily="66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Comic Sans MS" pitchFamily="66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Comic Sans MS" pitchFamily="66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Comic Sans MS" pitchFamily="66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Comic Sans MS" pitchFamily="66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00000"/>
    <a:srgbClr val="008000"/>
    <a:srgbClr val="0033CC"/>
    <a:srgbClr val="990033"/>
    <a:srgbClr val="003366"/>
    <a:srgbClr val="CC0000"/>
    <a:srgbClr val="FFFF00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15620" autoAdjust="0"/>
    <p:restoredTop sz="94636" autoAdjust="0"/>
  </p:normalViewPr>
  <p:slideViewPr>
    <p:cSldViewPr>
      <p:cViewPr>
        <p:scale>
          <a:sx n="50" d="100"/>
          <a:sy n="50" d="100"/>
        </p:scale>
        <p:origin x="-1877" y="-403"/>
      </p:cViewPr>
      <p:guideLst>
        <p:guide orient="horz" pos="2115"/>
        <p:guide pos="278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724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3027363" cy="4641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885" tIns="46442" rIns="92885" bIns="46442" numCol="1" anchor="t" anchorCtr="0" compatLnSpc="1">
            <a:prstTxWarp prst="textNoShape">
              <a:avLst/>
            </a:prstTxWarp>
          </a:bodyPr>
          <a:lstStyle>
            <a:lvl1pPr algn="l" defTabSz="928688" eaLnBrk="1" hangingPunct="1">
              <a:defRPr sz="1200">
                <a:latin typeface="Tahoma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57638" y="0"/>
            <a:ext cx="3027362" cy="4641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885" tIns="46442" rIns="92885" bIns="46442" numCol="1" anchor="t" anchorCtr="0" compatLnSpc="1">
            <a:prstTxWarp prst="textNoShape">
              <a:avLst/>
            </a:prstTxWarp>
          </a:bodyPr>
          <a:lstStyle>
            <a:lvl1pPr algn="r" defTabSz="928688" eaLnBrk="1" hangingPunct="1">
              <a:defRPr sz="1200">
                <a:latin typeface="Tahoma" pitchFamily="34" charset="0"/>
              </a:defRPr>
            </a:lvl1pPr>
          </a:lstStyle>
          <a:p>
            <a:pPr>
              <a:defRPr/>
            </a:pPr>
            <a:fld id="{78184707-DFE1-4DD8-8F99-52FCEE9F1F0E}" type="datetime1">
              <a:rPr lang="en-US"/>
              <a:pPr>
                <a:defRPr/>
              </a:pPr>
              <a:t>8/31/2015</a:t>
            </a:fld>
            <a:endParaRPr lang="en-US"/>
          </a:p>
        </p:txBody>
      </p:sp>
      <p:sp>
        <p:nvSpPr>
          <p:cNvPr id="819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8819515"/>
            <a:ext cx="3027363" cy="4641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885" tIns="46442" rIns="92885" bIns="46442" numCol="1" anchor="b" anchorCtr="0" compatLnSpc="1">
            <a:prstTxWarp prst="textNoShape">
              <a:avLst/>
            </a:prstTxWarp>
          </a:bodyPr>
          <a:lstStyle>
            <a:lvl1pPr algn="l" defTabSz="928688" eaLnBrk="1" hangingPunct="1">
              <a:defRPr sz="1200">
                <a:latin typeface="Tahoma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19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57638" y="8819515"/>
            <a:ext cx="3027362" cy="4641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885" tIns="46442" rIns="92885" bIns="46442" numCol="1" anchor="b" anchorCtr="0" compatLnSpc="1">
            <a:prstTxWarp prst="textNoShape">
              <a:avLst/>
            </a:prstTxWarp>
          </a:bodyPr>
          <a:lstStyle>
            <a:lvl1pPr algn="r" defTabSz="928688" eaLnBrk="1" hangingPunct="1">
              <a:defRPr sz="1200">
                <a:latin typeface="Tahoma" pitchFamily="34" charset="0"/>
              </a:defRPr>
            </a:lvl1pPr>
          </a:lstStyle>
          <a:p>
            <a:pPr>
              <a:defRPr/>
            </a:pPr>
            <a:fld id="{30A546B3-49C3-4647-91D4-3F19A7F0BD6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8026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3027363" cy="4641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885" tIns="46442" rIns="92885" bIns="46442" numCol="1" anchor="t" anchorCtr="0" compatLnSpc="1">
            <a:prstTxWarp prst="textNoShape">
              <a:avLst/>
            </a:prstTxWarp>
          </a:bodyPr>
          <a:lstStyle>
            <a:lvl1pPr algn="l" defTabSz="928688" eaLnBrk="1" hangingPunct="1">
              <a:defRPr sz="1200">
                <a:latin typeface="Tahoma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57638" y="0"/>
            <a:ext cx="3027362" cy="4641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885" tIns="46442" rIns="92885" bIns="46442" numCol="1" anchor="t" anchorCtr="0" compatLnSpc="1">
            <a:prstTxWarp prst="textNoShape">
              <a:avLst/>
            </a:prstTxWarp>
          </a:bodyPr>
          <a:lstStyle>
            <a:lvl1pPr algn="r" defTabSz="928688" eaLnBrk="1" hangingPunct="1">
              <a:defRPr sz="1200">
                <a:latin typeface="Tahoma" pitchFamily="34" charset="0"/>
              </a:defRPr>
            </a:lvl1pPr>
          </a:lstStyle>
          <a:p>
            <a:pPr>
              <a:defRPr/>
            </a:pPr>
            <a:fld id="{E418ADD0-8BA1-473E-9521-434FDB68C2DA}" type="datetime1">
              <a:rPr lang="en-US"/>
              <a:pPr>
                <a:defRPr/>
              </a:pPr>
              <a:t>8/31/2015</a:t>
            </a:fld>
            <a:endParaRPr lang="en-US"/>
          </a:p>
        </p:txBody>
      </p:sp>
      <p:sp>
        <p:nvSpPr>
          <p:cNvPr id="4301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71575" y="696913"/>
            <a:ext cx="4641850" cy="34813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14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31864" y="4409758"/>
            <a:ext cx="5121275" cy="4177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885" tIns="46442" rIns="92885" bIns="4644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15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8819515"/>
            <a:ext cx="3027363" cy="4641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885" tIns="46442" rIns="92885" bIns="46442" numCol="1" anchor="b" anchorCtr="0" compatLnSpc="1">
            <a:prstTxWarp prst="textNoShape">
              <a:avLst/>
            </a:prstTxWarp>
          </a:bodyPr>
          <a:lstStyle>
            <a:lvl1pPr algn="l" defTabSz="928688" eaLnBrk="1" hangingPunct="1">
              <a:defRPr sz="1200">
                <a:latin typeface="Tahoma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5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57638" y="8819515"/>
            <a:ext cx="3027362" cy="4641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885" tIns="46442" rIns="92885" bIns="46442" numCol="1" anchor="b" anchorCtr="0" compatLnSpc="1">
            <a:prstTxWarp prst="textNoShape">
              <a:avLst/>
            </a:prstTxWarp>
          </a:bodyPr>
          <a:lstStyle>
            <a:lvl1pPr algn="r" defTabSz="928688" eaLnBrk="1" hangingPunct="1">
              <a:defRPr sz="1200">
                <a:latin typeface="Tahoma" pitchFamily="34" charset="0"/>
              </a:defRPr>
            </a:lvl1pPr>
          </a:lstStyle>
          <a:p>
            <a:pPr>
              <a:defRPr/>
            </a:pPr>
            <a:fld id="{02512EE1-038B-4E6C-84BE-B006BCEA201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65701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rgbClr val="FFF9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9" descr="Picture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55113" cy="686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Line 5"/>
          <p:cNvSpPr>
            <a:spLocks noChangeShapeType="1"/>
          </p:cNvSpPr>
          <p:nvPr/>
        </p:nvSpPr>
        <p:spPr bwMode="auto">
          <a:xfrm>
            <a:off x="0" y="990600"/>
            <a:ext cx="91440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5" name="Line 6"/>
          <p:cNvSpPr>
            <a:spLocks noChangeShapeType="1"/>
          </p:cNvSpPr>
          <p:nvPr/>
        </p:nvSpPr>
        <p:spPr bwMode="auto">
          <a:xfrm>
            <a:off x="0" y="5562600"/>
            <a:ext cx="9144000" cy="0"/>
          </a:xfrm>
          <a:prstGeom prst="line">
            <a:avLst/>
          </a:prstGeom>
          <a:noFill/>
          <a:ln w="25400">
            <a:solidFill>
              <a:schemeClr val="folHlink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6" name="Rectangle 7"/>
          <p:cNvSpPr>
            <a:spLocks noChangeArrowheads="1"/>
          </p:cNvSpPr>
          <p:nvPr/>
        </p:nvSpPr>
        <p:spPr bwMode="auto">
          <a:xfrm>
            <a:off x="0" y="6477000"/>
            <a:ext cx="9144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r">
              <a:defRPr/>
            </a:pPr>
            <a:endParaRPr lang="en-US" sz="1400">
              <a:latin typeface="Trebuchet MS" pitchFamily="34" charset="0"/>
            </a:endParaRPr>
          </a:p>
        </p:txBody>
      </p:sp>
      <p:sp>
        <p:nvSpPr>
          <p:cNvPr id="56324" name="Rectangle 4"/>
          <p:cNvSpPr>
            <a:spLocks noGrp="1" noChangeArrowheads="1"/>
          </p:cNvSpPr>
          <p:nvPr>
            <p:ph type="ctrTitle"/>
          </p:nvPr>
        </p:nvSpPr>
        <p:spPr bwMode="auto">
          <a:xfrm>
            <a:off x="609600" y="1265238"/>
            <a:ext cx="8001000" cy="866775"/>
          </a:xfrm>
          <a:effectLst/>
        </p:spPr>
        <p:txBody>
          <a:bodyPr/>
          <a:lstStyle>
            <a:lvl1pPr>
              <a:defRPr sz="480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cs typeface="Simplified Arabic Fixed" pitchFamily="49" charset="-78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740650" y="6092825"/>
            <a:ext cx="1150938" cy="574675"/>
          </a:xfrm>
          <a:prstGeom prst="rect">
            <a:avLst/>
          </a:prstGeom>
        </p:spPr>
        <p:txBody>
          <a:bodyPr/>
          <a:lstStyle>
            <a:lvl1pPr>
              <a:defRPr>
                <a:effectLst/>
                <a:latin typeface="+mn-lt"/>
              </a:defRPr>
            </a:lvl1pPr>
          </a:lstStyle>
          <a:p>
            <a:pPr>
              <a:defRPr/>
            </a:pPr>
            <a:fld id="{7C62D9A0-A45C-4035-A425-29B9D6034F5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5733256"/>
            <a:ext cx="2771775" cy="99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10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8194675" y="6486548"/>
            <a:ext cx="914400" cy="228600"/>
          </a:xfrm>
          <a:prstGeom prst="rect">
            <a:avLst/>
          </a:prstGeom>
          <a:ln/>
        </p:spPr>
        <p:txBody>
          <a:bodyPr/>
          <a:lstStyle>
            <a:lvl1pPr>
              <a:defRPr>
                <a:latin typeface="Comic Sans MS" pitchFamily="66" charset="0"/>
              </a:defRPr>
            </a:lvl1pPr>
          </a:lstStyle>
          <a:p>
            <a:pPr>
              <a:defRPr/>
            </a:pPr>
            <a:fld id="{3786ED73-AFAE-40D1-8B17-06E2B2BE615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69100" y="115888"/>
            <a:ext cx="2195513" cy="598011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79388" y="115888"/>
            <a:ext cx="6437312" cy="598011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10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8194675" y="6486548"/>
            <a:ext cx="914400" cy="228600"/>
          </a:xfrm>
          <a:prstGeom prst="rect">
            <a:avLst/>
          </a:prstGeom>
          <a:ln/>
        </p:spPr>
        <p:txBody>
          <a:bodyPr/>
          <a:lstStyle>
            <a:lvl1pPr>
              <a:defRPr>
                <a:latin typeface="Comic Sans MS" pitchFamily="66" charset="0"/>
              </a:defRPr>
            </a:lvl1pPr>
          </a:lstStyle>
          <a:p>
            <a:pPr>
              <a:defRPr/>
            </a:pPr>
            <a:fld id="{3786ED73-AFAE-40D1-8B17-06E2B2BE615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388" y="116558"/>
            <a:ext cx="8785225" cy="792162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>
              <a:defRPr>
                <a:latin typeface="+mn-lt"/>
              </a:defRPr>
            </a:lvl2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Rectangle 10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8194675" y="6486548"/>
            <a:ext cx="914400" cy="228600"/>
          </a:xfrm>
          <a:prstGeom prst="rect">
            <a:avLst/>
          </a:prstGeom>
          <a:ln/>
        </p:spPr>
        <p:txBody>
          <a:bodyPr/>
          <a:lstStyle>
            <a:lvl1pPr>
              <a:defRPr>
                <a:latin typeface="Comic Sans MS" pitchFamily="66" charset="0"/>
              </a:defRPr>
            </a:lvl1pPr>
          </a:lstStyle>
          <a:p>
            <a:pPr>
              <a:defRPr/>
            </a:pPr>
            <a:fld id="{3786ED73-AFAE-40D1-8B17-06E2B2BE615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403350" y="6454775"/>
            <a:ext cx="6656388" cy="287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600" b="1">
                <a:effectLst>
                  <a:outerShdw blurRad="38100" dist="38100" dir="2700000" algn="tl">
                    <a:srgbClr val="FFFFFF"/>
                  </a:outerShdw>
                </a:effectLst>
                <a:cs typeface="Courier New" pitchFamily="49" charset="0"/>
              </a:defRPr>
            </a:lvl1pPr>
          </a:lstStyle>
          <a:p>
            <a:pPr>
              <a:defRPr/>
            </a:pPr>
            <a:r>
              <a:rPr lang="en-US" dirty="0" smtClean="0"/>
              <a:t>  CS525 IoT          </a:t>
            </a:r>
            <a:r>
              <a:rPr lang="en-US" dirty="0" smtClean="0">
                <a:solidFill>
                  <a:srgbClr val="800000"/>
                </a:solidFill>
              </a:rPr>
              <a:t>Vision</a:t>
            </a:r>
            <a:endParaRPr lang="en-US" dirty="0">
              <a:solidFill>
                <a:srgbClr val="8000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Rectangle 10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8194675" y="6486548"/>
            <a:ext cx="914400" cy="228600"/>
          </a:xfrm>
          <a:prstGeom prst="rect">
            <a:avLst/>
          </a:prstGeom>
          <a:ln/>
        </p:spPr>
        <p:txBody>
          <a:bodyPr/>
          <a:lstStyle>
            <a:lvl1pPr>
              <a:defRPr>
                <a:latin typeface="Comic Sans MS" pitchFamily="66" charset="0"/>
              </a:defRPr>
            </a:lvl1pPr>
          </a:lstStyle>
          <a:p>
            <a:pPr>
              <a:defRPr/>
            </a:pPr>
            <a:fld id="{3786ED73-AFAE-40D1-8B17-06E2B2BE615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95400"/>
            <a:ext cx="4038600" cy="4800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95400"/>
            <a:ext cx="4038600" cy="4800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Rectangle 10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8194675" y="6486548"/>
            <a:ext cx="914400" cy="228600"/>
          </a:xfrm>
          <a:prstGeom prst="rect">
            <a:avLst/>
          </a:prstGeom>
          <a:ln/>
        </p:spPr>
        <p:txBody>
          <a:bodyPr/>
          <a:lstStyle>
            <a:lvl1pPr>
              <a:defRPr>
                <a:latin typeface="Comic Sans MS" pitchFamily="66" charset="0"/>
              </a:defRPr>
            </a:lvl1pPr>
          </a:lstStyle>
          <a:p>
            <a:pPr>
              <a:defRPr/>
            </a:pPr>
            <a:fld id="{3786ED73-AFAE-40D1-8B17-06E2B2BE615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Rectangle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403350" y="6454775"/>
            <a:ext cx="6656388" cy="287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600" b="1">
                <a:effectLst>
                  <a:outerShdw blurRad="38100" dist="38100" dir="2700000" algn="tl">
                    <a:srgbClr val="FFFFFF"/>
                  </a:outerShdw>
                </a:effectLst>
                <a:cs typeface="Courier New" pitchFamily="49" charset="0"/>
              </a:defRPr>
            </a:lvl1pPr>
          </a:lstStyle>
          <a:p>
            <a:pPr>
              <a:defRPr/>
            </a:pPr>
            <a:r>
              <a:rPr lang="en-US" dirty="0" smtClean="0"/>
              <a:t>  CS525 IoT          </a:t>
            </a:r>
            <a:r>
              <a:rPr lang="en-US" dirty="0" smtClean="0">
                <a:solidFill>
                  <a:srgbClr val="800000"/>
                </a:solidFill>
              </a:rPr>
              <a:t>Vision</a:t>
            </a:r>
            <a:endParaRPr lang="en-US" dirty="0">
              <a:solidFill>
                <a:srgbClr val="8000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" name="Rectangle 10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8194675" y="6486548"/>
            <a:ext cx="914400" cy="228600"/>
          </a:xfrm>
          <a:prstGeom prst="rect">
            <a:avLst/>
          </a:prstGeom>
          <a:ln/>
        </p:spPr>
        <p:txBody>
          <a:bodyPr/>
          <a:lstStyle>
            <a:lvl1pPr>
              <a:defRPr>
                <a:latin typeface="Comic Sans MS" pitchFamily="66" charset="0"/>
              </a:defRPr>
            </a:lvl1pPr>
          </a:lstStyle>
          <a:p>
            <a:pPr>
              <a:defRPr/>
            </a:pPr>
            <a:fld id="{3786ED73-AFAE-40D1-8B17-06E2B2BE615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1" name="Rectangle 4"/>
          <p:cNvSpPr>
            <a:spLocks noGrp="1" noChangeArrowheads="1"/>
          </p:cNvSpPr>
          <p:nvPr>
            <p:ph type="ftr" sz="quarter" idx="12"/>
          </p:nvPr>
        </p:nvSpPr>
        <p:spPr bwMode="auto">
          <a:xfrm>
            <a:off x="1403350" y="6454775"/>
            <a:ext cx="6656388" cy="287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600" b="1">
                <a:effectLst>
                  <a:outerShdw blurRad="38100" dist="38100" dir="2700000" algn="tl">
                    <a:srgbClr val="FFFFFF"/>
                  </a:outerShdw>
                </a:effectLst>
                <a:cs typeface="Courier New" pitchFamily="49" charset="0"/>
              </a:defRPr>
            </a:lvl1pPr>
          </a:lstStyle>
          <a:p>
            <a:pPr>
              <a:defRPr/>
            </a:pPr>
            <a:r>
              <a:rPr lang="en-US" dirty="0" smtClean="0"/>
              <a:t>  CS525 IoT          </a:t>
            </a:r>
            <a:r>
              <a:rPr lang="en-US" dirty="0" smtClean="0">
                <a:solidFill>
                  <a:srgbClr val="800000"/>
                </a:solidFill>
              </a:rPr>
              <a:t>Vision</a:t>
            </a:r>
            <a:endParaRPr lang="en-US" dirty="0">
              <a:solidFill>
                <a:srgbClr val="8000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6" name="Rectangle 10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8194675" y="6486548"/>
            <a:ext cx="914400" cy="228600"/>
          </a:xfrm>
          <a:prstGeom prst="rect">
            <a:avLst/>
          </a:prstGeom>
          <a:ln/>
        </p:spPr>
        <p:txBody>
          <a:bodyPr/>
          <a:lstStyle>
            <a:lvl1pPr>
              <a:defRPr>
                <a:latin typeface="Comic Sans MS" pitchFamily="66" charset="0"/>
              </a:defRPr>
            </a:lvl1pPr>
          </a:lstStyle>
          <a:p>
            <a:pPr>
              <a:defRPr/>
            </a:pPr>
            <a:fld id="{3786ED73-AFAE-40D1-8B17-06E2B2BE615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403350" y="6454775"/>
            <a:ext cx="6656388" cy="287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600" b="1">
                <a:effectLst>
                  <a:outerShdw blurRad="38100" dist="38100" dir="2700000" algn="tl">
                    <a:srgbClr val="FFFFFF"/>
                  </a:outerShdw>
                </a:effectLst>
                <a:cs typeface="Courier New" pitchFamily="49" charset="0"/>
              </a:defRPr>
            </a:lvl1pPr>
          </a:lstStyle>
          <a:p>
            <a:pPr>
              <a:defRPr/>
            </a:pPr>
            <a:r>
              <a:rPr lang="en-US" dirty="0" smtClean="0"/>
              <a:t>  CS525 IoT          </a:t>
            </a:r>
            <a:r>
              <a:rPr lang="en-US" dirty="0" smtClean="0">
                <a:solidFill>
                  <a:srgbClr val="800000"/>
                </a:solidFill>
              </a:rPr>
              <a:t>Vision</a:t>
            </a:r>
            <a:endParaRPr lang="en-US" dirty="0">
              <a:solidFill>
                <a:srgbClr val="8000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0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8194675" y="6486548"/>
            <a:ext cx="914400" cy="228600"/>
          </a:xfrm>
          <a:prstGeom prst="rect">
            <a:avLst/>
          </a:prstGeom>
          <a:ln/>
        </p:spPr>
        <p:txBody>
          <a:bodyPr/>
          <a:lstStyle>
            <a:lvl1pPr>
              <a:defRPr>
                <a:latin typeface="Comic Sans MS" pitchFamily="66" charset="0"/>
              </a:defRPr>
            </a:lvl1pPr>
          </a:lstStyle>
          <a:p>
            <a:pPr>
              <a:defRPr/>
            </a:pPr>
            <a:fld id="{3786ED73-AFAE-40D1-8B17-06E2B2BE615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403350" y="6454775"/>
            <a:ext cx="6656388" cy="287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600" b="1">
                <a:effectLst>
                  <a:outerShdw blurRad="38100" dist="38100" dir="2700000" algn="tl">
                    <a:srgbClr val="FFFFFF"/>
                  </a:outerShdw>
                </a:effectLst>
                <a:cs typeface="Courier New" pitchFamily="49" charset="0"/>
              </a:defRPr>
            </a:lvl1pPr>
          </a:lstStyle>
          <a:p>
            <a:pPr>
              <a:defRPr/>
            </a:pPr>
            <a:r>
              <a:rPr lang="en-US" dirty="0" smtClean="0"/>
              <a:t>  CS525 IoT          </a:t>
            </a:r>
            <a:r>
              <a:rPr lang="en-US" dirty="0" smtClean="0">
                <a:solidFill>
                  <a:srgbClr val="800000"/>
                </a:solidFill>
              </a:rPr>
              <a:t>Vision</a:t>
            </a:r>
            <a:endParaRPr lang="en-US" dirty="0">
              <a:solidFill>
                <a:srgbClr val="8000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Rectangle 10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8194675" y="6486548"/>
            <a:ext cx="914400" cy="228600"/>
          </a:xfrm>
          <a:prstGeom prst="rect">
            <a:avLst/>
          </a:prstGeom>
          <a:ln/>
        </p:spPr>
        <p:txBody>
          <a:bodyPr/>
          <a:lstStyle>
            <a:lvl1pPr>
              <a:defRPr>
                <a:latin typeface="Comic Sans MS" pitchFamily="66" charset="0"/>
              </a:defRPr>
            </a:lvl1pPr>
          </a:lstStyle>
          <a:p>
            <a:pPr>
              <a:defRPr/>
            </a:pPr>
            <a:fld id="{3786ED73-AFAE-40D1-8B17-06E2B2BE615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Rectangle 10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8194675" y="6486548"/>
            <a:ext cx="914400" cy="228600"/>
          </a:xfrm>
          <a:prstGeom prst="rect">
            <a:avLst/>
          </a:prstGeom>
          <a:ln/>
        </p:spPr>
        <p:txBody>
          <a:bodyPr/>
          <a:lstStyle>
            <a:lvl1pPr>
              <a:defRPr>
                <a:latin typeface="Comic Sans MS" pitchFamily="66" charset="0"/>
              </a:defRPr>
            </a:lvl1pPr>
          </a:lstStyle>
          <a:p>
            <a:pPr>
              <a:defRPr/>
            </a:pPr>
            <a:fld id="{3786ED73-AFAE-40D1-8B17-06E2B2BE615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blackWhite">
      <p:bgPr>
        <a:solidFill>
          <a:srgbClr val="FFF9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ChangeArrowheads="1"/>
          </p:cNvSpPr>
          <p:nvPr/>
        </p:nvSpPr>
        <p:spPr bwMode="auto">
          <a:xfrm>
            <a:off x="36512" y="6351984"/>
            <a:ext cx="9144000" cy="533400"/>
          </a:xfrm>
          <a:prstGeom prst="rect">
            <a:avLst/>
          </a:prstGeom>
          <a:solidFill>
            <a:srgbClr val="CCCCCC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pic>
        <p:nvPicPr>
          <p:cNvPr id="1027" name="Picture 3" descr="Picture3"/>
          <p:cNvPicPr>
            <a:picLocks noChangeAspect="1" noChangeArrowheads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-1" y="-27384"/>
            <a:ext cx="9180513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5300" name="Rectangle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403350" y="6454775"/>
            <a:ext cx="6656388" cy="287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600" b="1">
                <a:effectLst>
                  <a:outerShdw blurRad="38100" dist="38100" dir="2700000" algn="tl">
                    <a:srgbClr val="FFFFFF"/>
                  </a:outerShdw>
                </a:effectLst>
                <a:cs typeface="Courier New" pitchFamily="49" charset="0"/>
              </a:defRPr>
            </a:lvl1pPr>
          </a:lstStyle>
          <a:p>
            <a:pPr>
              <a:defRPr/>
            </a:pPr>
            <a:r>
              <a:rPr lang="en-US" dirty="0" smtClean="0"/>
              <a:t>  CS525 IoT          </a:t>
            </a:r>
            <a:r>
              <a:rPr lang="en-US" dirty="0" smtClean="0">
                <a:solidFill>
                  <a:srgbClr val="800000"/>
                </a:solidFill>
              </a:rPr>
              <a:t>Vision</a:t>
            </a:r>
            <a:endParaRPr lang="en-US" dirty="0">
              <a:solidFill>
                <a:srgbClr val="8000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55302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95400"/>
            <a:ext cx="8229600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55303" name="Rectangle 7"/>
          <p:cNvSpPr>
            <a:spLocks noGrp="1" noChangeArrowheads="1"/>
          </p:cNvSpPr>
          <p:nvPr>
            <p:ph type="title"/>
          </p:nvPr>
        </p:nvSpPr>
        <p:spPr bwMode="white">
          <a:xfrm>
            <a:off x="179388" y="115888"/>
            <a:ext cx="8785225" cy="79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tx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 </a:t>
            </a:r>
          </a:p>
        </p:txBody>
      </p:sp>
      <p:sp>
        <p:nvSpPr>
          <p:cNvPr id="55304" name="Line 8"/>
          <p:cNvSpPr>
            <a:spLocks noChangeShapeType="1"/>
          </p:cNvSpPr>
          <p:nvPr/>
        </p:nvSpPr>
        <p:spPr bwMode="auto">
          <a:xfrm>
            <a:off x="0" y="990600"/>
            <a:ext cx="91440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55305" name="Line 9"/>
          <p:cNvSpPr>
            <a:spLocks noChangeShapeType="1"/>
          </p:cNvSpPr>
          <p:nvPr/>
        </p:nvSpPr>
        <p:spPr bwMode="auto">
          <a:xfrm>
            <a:off x="0" y="6324600"/>
            <a:ext cx="9144000" cy="0"/>
          </a:xfrm>
          <a:prstGeom prst="line">
            <a:avLst/>
          </a:prstGeom>
          <a:noFill/>
          <a:ln w="25400">
            <a:solidFill>
              <a:schemeClr val="folHlink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45176"/>
            <a:ext cx="1259632" cy="5128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Slide Number Placeholder 1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194675" y="6440488"/>
            <a:ext cx="9144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600" b="1">
                <a:solidFill>
                  <a:srgbClr val="80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mic Sans MS" panose="030F0702030302020204" pitchFamily="66" charset="0"/>
                <a:cs typeface="Courier New" pitchFamily="49" charset="0"/>
              </a:defRPr>
            </a:lvl1pPr>
          </a:lstStyle>
          <a:p>
            <a:pPr>
              <a:defRPr/>
            </a:pPr>
            <a:fld id="{7B009C64-9295-44C1-B10D-4427A8C1236F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</p:sldLayoutIdLst>
  <p:hf hdr="0" dt="0"/>
  <p:txStyles>
    <p:titleStyle>
      <a:lvl1pPr algn="ctr" rtl="0" eaLnBrk="0" fontAlgn="base" hangingPunct="0">
        <a:lnSpc>
          <a:spcPct val="110000"/>
        </a:lnSpc>
        <a:spcBef>
          <a:spcPct val="0"/>
        </a:spcBef>
        <a:spcAft>
          <a:spcPct val="0"/>
        </a:spcAft>
        <a:defRPr sz="4400" b="1">
          <a:solidFill>
            <a:schemeClr val="bg1"/>
          </a:solidFill>
          <a:effectLst>
            <a:outerShdw blurRad="38100" dist="38100" dir="2700000" algn="tl">
              <a:srgbClr val="000000"/>
            </a:outerShdw>
          </a:effectLst>
          <a:latin typeface="+mj-lt"/>
          <a:ea typeface="+mj-ea"/>
          <a:cs typeface="+mj-cs"/>
        </a:defRPr>
      </a:lvl1pPr>
      <a:lvl2pPr algn="ctr" rtl="0" eaLnBrk="0" fontAlgn="base" hangingPunct="0">
        <a:lnSpc>
          <a:spcPct val="110000"/>
        </a:lnSpc>
        <a:spcBef>
          <a:spcPct val="0"/>
        </a:spcBef>
        <a:spcAft>
          <a:spcPct val="0"/>
        </a:spcAft>
        <a:defRPr sz="4400" b="1">
          <a:solidFill>
            <a:schemeClr val="bg1"/>
          </a:solidFill>
          <a:effectLst>
            <a:outerShdw blurRad="38100" dist="38100" dir="2700000" algn="tl">
              <a:srgbClr val="000000"/>
            </a:outerShdw>
          </a:effectLst>
          <a:latin typeface="Comic Sans MS" pitchFamily="66" charset="0"/>
        </a:defRPr>
      </a:lvl2pPr>
      <a:lvl3pPr algn="ctr" rtl="0" eaLnBrk="0" fontAlgn="base" hangingPunct="0">
        <a:lnSpc>
          <a:spcPct val="110000"/>
        </a:lnSpc>
        <a:spcBef>
          <a:spcPct val="0"/>
        </a:spcBef>
        <a:spcAft>
          <a:spcPct val="0"/>
        </a:spcAft>
        <a:defRPr sz="4400" b="1">
          <a:solidFill>
            <a:schemeClr val="bg1"/>
          </a:solidFill>
          <a:effectLst>
            <a:outerShdw blurRad="38100" dist="38100" dir="2700000" algn="tl">
              <a:srgbClr val="000000"/>
            </a:outerShdw>
          </a:effectLst>
          <a:latin typeface="Comic Sans MS" pitchFamily="66" charset="0"/>
        </a:defRPr>
      </a:lvl3pPr>
      <a:lvl4pPr algn="ctr" rtl="0" eaLnBrk="0" fontAlgn="base" hangingPunct="0">
        <a:lnSpc>
          <a:spcPct val="110000"/>
        </a:lnSpc>
        <a:spcBef>
          <a:spcPct val="0"/>
        </a:spcBef>
        <a:spcAft>
          <a:spcPct val="0"/>
        </a:spcAft>
        <a:defRPr sz="4400" b="1">
          <a:solidFill>
            <a:schemeClr val="bg1"/>
          </a:solidFill>
          <a:effectLst>
            <a:outerShdw blurRad="38100" dist="38100" dir="2700000" algn="tl">
              <a:srgbClr val="000000"/>
            </a:outerShdw>
          </a:effectLst>
          <a:latin typeface="Comic Sans MS" pitchFamily="66" charset="0"/>
        </a:defRPr>
      </a:lvl4pPr>
      <a:lvl5pPr algn="ctr" rtl="0" eaLnBrk="0" fontAlgn="base" hangingPunct="0">
        <a:lnSpc>
          <a:spcPct val="110000"/>
        </a:lnSpc>
        <a:spcBef>
          <a:spcPct val="0"/>
        </a:spcBef>
        <a:spcAft>
          <a:spcPct val="0"/>
        </a:spcAft>
        <a:defRPr sz="4400" b="1">
          <a:solidFill>
            <a:schemeClr val="bg1"/>
          </a:solidFill>
          <a:effectLst>
            <a:outerShdw blurRad="38100" dist="38100" dir="2700000" algn="tl">
              <a:srgbClr val="000000"/>
            </a:outerShdw>
          </a:effectLst>
          <a:latin typeface="Comic Sans MS" pitchFamily="66" charset="0"/>
        </a:defRPr>
      </a:lvl5pPr>
      <a:lvl6pPr marL="457200" algn="ctr" rtl="0" eaLnBrk="0" fontAlgn="base" hangingPunct="0">
        <a:lnSpc>
          <a:spcPct val="110000"/>
        </a:lnSpc>
        <a:spcBef>
          <a:spcPct val="0"/>
        </a:spcBef>
        <a:spcAft>
          <a:spcPct val="0"/>
        </a:spcAft>
        <a:defRPr sz="4400" b="1">
          <a:solidFill>
            <a:schemeClr val="bg1"/>
          </a:solidFill>
          <a:effectLst>
            <a:outerShdw blurRad="38100" dist="38100" dir="2700000" algn="tl">
              <a:srgbClr val="000000"/>
            </a:outerShdw>
          </a:effectLst>
          <a:latin typeface="Comic Sans MS" pitchFamily="66" charset="0"/>
        </a:defRPr>
      </a:lvl6pPr>
      <a:lvl7pPr marL="914400" algn="ctr" rtl="0" eaLnBrk="0" fontAlgn="base" hangingPunct="0">
        <a:lnSpc>
          <a:spcPct val="110000"/>
        </a:lnSpc>
        <a:spcBef>
          <a:spcPct val="0"/>
        </a:spcBef>
        <a:spcAft>
          <a:spcPct val="0"/>
        </a:spcAft>
        <a:defRPr sz="4400" b="1">
          <a:solidFill>
            <a:schemeClr val="bg1"/>
          </a:solidFill>
          <a:effectLst>
            <a:outerShdw blurRad="38100" dist="38100" dir="2700000" algn="tl">
              <a:srgbClr val="000000"/>
            </a:outerShdw>
          </a:effectLst>
          <a:latin typeface="Comic Sans MS" pitchFamily="66" charset="0"/>
        </a:defRPr>
      </a:lvl7pPr>
      <a:lvl8pPr marL="1371600" algn="ctr" rtl="0" eaLnBrk="0" fontAlgn="base" hangingPunct="0">
        <a:lnSpc>
          <a:spcPct val="110000"/>
        </a:lnSpc>
        <a:spcBef>
          <a:spcPct val="0"/>
        </a:spcBef>
        <a:spcAft>
          <a:spcPct val="0"/>
        </a:spcAft>
        <a:defRPr sz="4400" b="1">
          <a:solidFill>
            <a:schemeClr val="bg1"/>
          </a:solidFill>
          <a:effectLst>
            <a:outerShdw blurRad="38100" dist="38100" dir="2700000" algn="tl">
              <a:srgbClr val="000000"/>
            </a:outerShdw>
          </a:effectLst>
          <a:latin typeface="Comic Sans MS" pitchFamily="66" charset="0"/>
        </a:defRPr>
      </a:lvl8pPr>
      <a:lvl9pPr marL="1828800" algn="ctr" rtl="0" eaLnBrk="0" fontAlgn="base" hangingPunct="0">
        <a:lnSpc>
          <a:spcPct val="110000"/>
        </a:lnSpc>
        <a:spcBef>
          <a:spcPct val="0"/>
        </a:spcBef>
        <a:spcAft>
          <a:spcPct val="0"/>
        </a:spcAft>
        <a:defRPr sz="4400" b="1">
          <a:solidFill>
            <a:schemeClr val="bg1"/>
          </a:solidFill>
          <a:effectLst>
            <a:outerShdw blurRad="38100" dist="38100" dir="2700000" algn="tl">
              <a:srgbClr val="000000"/>
            </a:outerShdw>
          </a:effectLst>
          <a:latin typeface="Comic Sans MS" pitchFamily="66" charset="0"/>
        </a:defRPr>
      </a:lvl9pPr>
    </p:titleStyle>
    <p:bodyStyle>
      <a:lvl1pPr marL="225425" indent="-225425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50000"/>
        <a:buFont typeface="Wingdings" pitchFamily="2" charset="2"/>
        <a:buChar char="§"/>
        <a:defRPr sz="3200" b="1">
          <a:solidFill>
            <a:schemeClr val="tx1"/>
          </a:solidFill>
          <a:effectLst>
            <a:outerShdw blurRad="38100" dist="38100" dir="2700000" algn="tl">
              <a:srgbClr val="FFFFFF"/>
            </a:outerShdw>
          </a:effectLst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–"/>
        <a:defRPr sz="2800" b="1">
          <a:solidFill>
            <a:schemeClr val="tx1"/>
          </a:solidFill>
          <a:latin typeface="Arial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 sz="2400" b="1">
          <a:solidFill>
            <a:schemeClr val="tx1"/>
          </a:solidFill>
          <a:latin typeface="Arial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–"/>
        <a:defRPr sz="2000" b="1">
          <a:solidFill>
            <a:schemeClr val="tx1"/>
          </a:solidFill>
          <a:latin typeface="Arial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»"/>
        <a:defRPr b="1">
          <a:solidFill>
            <a:schemeClr val="tx1"/>
          </a:solidFill>
          <a:latin typeface="Arial" charset="0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»"/>
        <a:defRPr b="1">
          <a:solidFill>
            <a:schemeClr val="tx1"/>
          </a:solidFill>
          <a:latin typeface="Arial" charset="0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»"/>
        <a:defRPr b="1">
          <a:solidFill>
            <a:schemeClr val="tx1"/>
          </a:solidFill>
          <a:latin typeface="Arial" charset="0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»"/>
        <a:defRPr b="1">
          <a:solidFill>
            <a:schemeClr val="tx1"/>
          </a:solidFill>
          <a:latin typeface="Arial" charset="0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»"/>
        <a:defRPr b="1">
          <a:solidFill>
            <a:schemeClr val="tx1"/>
          </a:solidFill>
          <a:latin typeface="Arial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hyperlink" Target="http://2.bp.blogspot.com/-2_ho1aU66vQ/TyKPMdbsiCI/AAAAAAAAABQ/j_-9oShHIgY/s1600/smartgrid.jpg" TargetMode="Externa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file:///C:\Users\rek\Desktop\Work%20Area\Sun.htm" TargetMode="External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hyperlink" Target="http://www.rfidjournal.com/glossary/259" TargetMode="External"/><Relationship Id="rId7" Type="http://schemas.openxmlformats.org/officeDocument/2006/relationships/hyperlink" Target="http://www.rfidjournal.com/article/articleview/2117/1/1/" TargetMode="External"/><Relationship Id="rId2" Type="http://schemas.openxmlformats.org/officeDocument/2006/relationships/hyperlink" Target="http://www.semiconductors.philips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gif"/><Relationship Id="rId5" Type="http://schemas.openxmlformats.org/officeDocument/2006/relationships/hyperlink" Target="http://www.rfidjournal.com/glossary/368" TargetMode="External"/><Relationship Id="rId4" Type="http://schemas.openxmlformats.org/officeDocument/2006/relationships/hyperlink" Target="http://www.rfidjournal.com/glossary/321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95536" y="1916832"/>
            <a:ext cx="8462993" cy="2592288"/>
          </a:xfrm>
        </p:spPr>
        <p:txBody>
          <a:bodyPr/>
          <a:lstStyle/>
          <a:p>
            <a:pPr>
              <a:defRPr/>
            </a:pPr>
            <a:r>
              <a:rPr lang="en-US" sz="4000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/>
            </a:r>
            <a:br>
              <a:rPr lang="en-US" sz="4000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</a:br>
            <a:r>
              <a:rPr lang="en-US" sz="40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/>
            </a:r>
            <a:br>
              <a:rPr lang="en-US" sz="4000" dirty="0">
                <a:effectLst>
                  <a:outerShdw blurRad="38100" dist="38100" dir="2700000" algn="tl">
                    <a:srgbClr val="000000"/>
                  </a:outerShdw>
                </a:effectLst>
              </a:rPr>
            </a:br>
            <a:r>
              <a:rPr lang="en-US" sz="4000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The Vision for</a:t>
            </a:r>
            <a:br>
              <a:rPr lang="en-US" sz="4000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</a:br>
            <a:r>
              <a:rPr lang="en-US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the</a:t>
            </a:r>
            <a:r>
              <a:rPr lang="en-US" dirty="0" smtClean="0">
                <a:solidFill>
                  <a:srgbClr val="0033CC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br>
              <a:rPr lang="en-US" dirty="0" smtClean="0">
                <a:solidFill>
                  <a:srgbClr val="0033CC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</a:br>
            <a:r>
              <a:rPr lang="en-US" dirty="0" smtClean="0">
                <a:solidFill>
                  <a:srgbClr val="0033CC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Internet </a:t>
            </a:r>
            <a:r>
              <a:rPr lang="en-US" dirty="0" smtClean="0">
                <a:solidFill>
                  <a:srgbClr val="0033CC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of Things</a:t>
            </a:r>
            <a:br>
              <a:rPr lang="en-US" dirty="0" smtClean="0">
                <a:solidFill>
                  <a:srgbClr val="0033CC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</a:br>
            <a:r>
              <a:rPr lang="en-US" sz="4400" i="1" dirty="0" smtClean="0">
                <a:solidFill>
                  <a:srgbClr val="0033CC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/>
            </a:r>
            <a:br>
              <a:rPr lang="en-US" sz="4400" i="1" dirty="0" smtClean="0">
                <a:solidFill>
                  <a:srgbClr val="0033CC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</a:br>
            <a:endParaRPr lang="en-US" sz="4400" dirty="0" smtClean="0">
              <a:solidFill>
                <a:srgbClr val="0033CC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4294967295"/>
          </p:nvPr>
        </p:nvSpPr>
        <p:spPr>
          <a:xfrm>
            <a:off x="3391023" y="5949280"/>
            <a:ext cx="5573465" cy="576064"/>
          </a:xfrm>
        </p:spPr>
        <p:txBody>
          <a:bodyPr/>
          <a:lstStyle/>
          <a:p>
            <a:pPr marL="0" indent="0" algn="ctr"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en-US" dirty="0" smtClean="0">
                <a:latin typeface="Calibri" pitchFamily="34" charset="0"/>
              </a:rPr>
              <a:t>CS525T </a:t>
            </a:r>
            <a:r>
              <a:rPr lang="en-US" dirty="0" smtClean="0">
                <a:latin typeface="Calibri" pitchFamily="34" charset="0"/>
              </a:rPr>
              <a:t>    </a:t>
            </a:r>
            <a:r>
              <a:rPr lang="en-US" dirty="0" smtClean="0">
                <a:latin typeface="Calibri" pitchFamily="34" charset="0"/>
              </a:rPr>
              <a:t>Fall 2015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://2.bp.blogspot.com/-2_ho1aU66vQ/TyKPMdbsiCI/AAAAAAAAABQ/j_-9oShHIgY/s640/smartgrid.jpg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76033"/>
            <a:ext cx="9144000" cy="5333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179388" y="116558"/>
            <a:ext cx="8785225" cy="792162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mic Sans MS" pitchFamily="66" charset="0"/>
              </a:defRPr>
            </a:lvl2pPr>
            <a:lvl3pPr algn="ctr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mic Sans MS" pitchFamily="66" charset="0"/>
              </a:defRPr>
            </a:lvl3pPr>
            <a:lvl4pPr algn="ctr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mic Sans MS" pitchFamily="66" charset="0"/>
              </a:defRPr>
            </a:lvl4pPr>
            <a:lvl5pPr algn="ctr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mic Sans MS" pitchFamily="66" charset="0"/>
              </a:defRPr>
            </a:lvl5pPr>
            <a:lvl6pPr marL="457200" algn="ctr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mic Sans MS" pitchFamily="66" charset="0"/>
              </a:defRPr>
            </a:lvl6pPr>
            <a:lvl7pPr marL="914400" algn="ctr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mic Sans MS" pitchFamily="66" charset="0"/>
              </a:defRPr>
            </a:lvl7pPr>
            <a:lvl8pPr marL="1371600" algn="ctr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mic Sans MS" pitchFamily="66" charset="0"/>
              </a:defRPr>
            </a:lvl8pPr>
            <a:lvl9pPr marL="1828800" algn="ctr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mic Sans MS" pitchFamily="66" charset="0"/>
              </a:defRPr>
            </a:lvl9pPr>
          </a:lstStyle>
          <a:p>
            <a:r>
              <a:rPr lang="en-US" dirty="0" smtClean="0"/>
              <a:t>Smart Grid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7041976" y="5815012"/>
            <a:ext cx="1994520" cy="45720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err="1" smtClean="0">
                <a:ln>
                  <a:noFill/>
                </a:ln>
                <a:solidFill>
                  <a:srgbClr val="0033CC"/>
                </a:solidFill>
                <a:effectLst/>
                <a:latin typeface="Script MT Bold" pitchFamily="66" charset="0"/>
              </a:rPr>
              <a:t>LoCal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rgbClr val="0033CC"/>
                </a:solidFill>
                <a:effectLst/>
                <a:latin typeface="Script MT Bold" pitchFamily="66" charset="0"/>
              </a:rPr>
              <a:t> Project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  CS525 IoT          </a:t>
            </a:r>
            <a:r>
              <a:rPr lang="en-US" smtClean="0">
                <a:solidFill>
                  <a:srgbClr val="800000"/>
                </a:solidFill>
              </a:rPr>
              <a:t>Vision</a:t>
            </a:r>
            <a:endParaRPr lang="en-US" dirty="0">
              <a:solidFill>
                <a:srgbClr val="8000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786ED73-AFAE-40D1-8B17-06E2B2BE615A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8442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388" y="116558"/>
            <a:ext cx="8785225" cy="792162"/>
          </a:xfrm>
        </p:spPr>
        <p:txBody>
          <a:bodyPr/>
          <a:lstStyle/>
          <a:p>
            <a:r>
              <a:rPr lang="en-US" dirty="0" smtClean="0"/>
              <a:t>Smart Utility Networks (SUNs)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C:\Users\rek\Desktop\Work Area\Sun_files\rtc1109tc_texas1_larg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689" y="980728"/>
            <a:ext cx="8256759" cy="4950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3">
            <a:hlinkClick r:id="rId3"/>
          </p:cNvPr>
          <p:cNvSpPr>
            <a:spLocks noChangeArrowheads="1"/>
          </p:cNvSpPr>
          <p:nvPr/>
        </p:nvSpPr>
        <p:spPr bwMode="auto">
          <a:xfrm>
            <a:off x="0" y="42298938"/>
            <a:ext cx="5207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457200" y="5586536"/>
            <a:ext cx="7067128" cy="7947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5425" indent="-2254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Wingdings" pitchFamily="2" charset="2"/>
              <a:buChar char="§"/>
              <a:defRPr sz="3200" b="1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800" b="1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400" b="1">
                <a:solidFill>
                  <a:schemeClr val="tx1"/>
                </a:solidFill>
                <a:latin typeface="Arial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 b="1">
                <a:solidFill>
                  <a:schemeClr val="tx1"/>
                </a:solidFill>
                <a:latin typeface="Arial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en-US" sz="1800" kern="0" smtClean="0">
                <a:latin typeface="Calibri" pitchFamily="34" charset="0"/>
              </a:rPr>
              <a:t>AMI and DA FAN Networks are evolving to become IPv6-enabled SUNs, which are an integral part of the IPV6 Smart Grid.</a:t>
            </a:r>
            <a:endParaRPr lang="en-US" sz="1800" kern="0" dirty="0">
              <a:latin typeface="Calibri" pitchFamily="34" charset="0"/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  CS525 IoT          </a:t>
            </a:r>
            <a:r>
              <a:rPr lang="en-US" smtClean="0">
                <a:solidFill>
                  <a:srgbClr val="800000"/>
                </a:solidFill>
              </a:rPr>
              <a:t>Vision</a:t>
            </a:r>
            <a:endParaRPr lang="en-US" dirty="0">
              <a:solidFill>
                <a:srgbClr val="8000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786ED73-AFAE-40D1-8B17-06E2B2BE615A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3552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750" y="1052736"/>
            <a:ext cx="672465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179388" y="116558"/>
            <a:ext cx="8785225" cy="792162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mic Sans MS" pitchFamily="66" charset="0"/>
              </a:defRPr>
            </a:lvl2pPr>
            <a:lvl3pPr algn="ctr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mic Sans MS" pitchFamily="66" charset="0"/>
              </a:defRPr>
            </a:lvl3pPr>
            <a:lvl4pPr algn="ctr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mic Sans MS" pitchFamily="66" charset="0"/>
              </a:defRPr>
            </a:lvl4pPr>
            <a:lvl5pPr algn="ctr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mic Sans MS" pitchFamily="66" charset="0"/>
              </a:defRPr>
            </a:lvl5pPr>
            <a:lvl6pPr marL="457200" algn="ctr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mic Sans MS" pitchFamily="66" charset="0"/>
              </a:defRPr>
            </a:lvl6pPr>
            <a:lvl7pPr marL="914400" algn="ctr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mic Sans MS" pitchFamily="66" charset="0"/>
              </a:defRPr>
            </a:lvl7pPr>
            <a:lvl8pPr marL="1371600" algn="ctr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mic Sans MS" pitchFamily="66" charset="0"/>
              </a:defRPr>
            </a:lvl8pPr>
            <a:lvl9pPr marL="1828800" algn="ctr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mic Sans MS" pitchFamily="66" charset="0"/>
              </a:defRPr>
            </a:lvl9pPr>
          </a:lstStyle>
          <a:p>
            <a:r>
              <a:rPr lang="en-US" dirty="0" smtClean="0"/>
              <a:t>Smart Homes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  CS525 IoT          </a:t>
            </a:r>
            <a:r>
              <a:rPr lang="en-US" smtClean="0">
                <a:solidFill>
                  <a:srgbClr val="800000"/>
                </a:solidFill>
              </a:rPr>
              <a:t>Vision</a:t>
            </a:r>
            <a:endParaRPr lang="en-US" dirty="0">
              <a:solidFill>
                <a:srgbClr val="8000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786ED73-AFAE-40D1-8B17-06E2B2BE615A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2700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Smart Light (Philips’ Hue)</a:t>
            </a:r>
            <a:endParaRPr lang="en-US" dirty="0"/>
          </a:p>
        </p:txBody>
      </p:sp>
      <p:pic>
        <p:nvPicPr>
          <p:cNvPr id="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6107" y="1844824"/>
            <a:ext cx="4215969" cy="2808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250825" y="1268413"/>
            <a:ext cx="4825231" cy="3384723"/>
          </a:xfrm>
          <a:prstGeom prst="rect">
            <a:avLst/>
          </a:prstGeom>
        </p:spPr>
        <p:txBody>
          <a:bodyPr/>
          <a:lstStyle>
            <a:lvl1pPr marL="225425" indent="-2254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Wingdings" pitchFamily="2" charset="2"/>
              <a:buChar char="§"/>
              <a:defRPr sz="3200" b="1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800" b="1">
                <a:solidFill>
                  <a:schemeClr val="tx1"/>
                </a:solidFill>
                <a:latin typeface="Arial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400" b="1">
                <a:solidFill>
                  <a:schemeClr val="tx1"/>
                </a:solidFill>
                <a:latin typeface="Arial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 b="1">
                <a:solidFill>
                  <a:schemeClr val="tx1"/>
                </a:solidFill>
                <a:latin typeface="Arial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90000"/>
              </a:lnSpc>
              <a:defRPr/>
            </a:pPr>
            <a:r>
              <a:rPr lang="en-US" sz="2800" dirty="0" smtClean="0"/>
              <a:t>Tunable light, 16 million colors</a:t>
            </a:r>
          </a:p>
          <a:p>
            <a:pPr>
              <a:lnSpc>
                <a:spcPct val="90000"/>
              </a:lnSpc>
              <a:defRPr/>
            </a:pPr>
            <a:r>
              <a:rPr lang="en-US" sz="2800" dirty="0" smtClean="0"/>
              <a:t>Activated by smart phone or over </a:t>
            </a:r>
            <a:r>
              <a:rPr lang="en-US" sz="2800" dirty="0" err="1" smtClean="0"/>
              <a:t>Zigbee</a:t>
            </a:r>
            <a:r>
              <a:rPr lang="en-US" sz="2800" dirty="0" smtClean="0"/>
              <a:t> wireless</a:t>
            </a:r>
            <a:endParaRPr lang="en-US" sz="2800" dirty="0"/>
          </a:p>
          <a:p>
            <a:pPr>
              <a:lnSpc>
                <a:spcPct val="90000"/>
              </a:lnSpc>
              <a:defRPr/>
            </a:pPr>
            <a:r>
              <a:rPr lang="en-US" sz="2800" dirty="0" smtClean="0"/>
              <a:t>Can serve as alarm clock</a:t>
            </a:r>
          </a:p>
          <a:p>
            <a:pPr>
              <a:lnSpc>
                <a:spcPct val="90000"/>
              </a:lnSpc>
              <a:defRPr/>
            </a:pPr>
            <a:r>
              <a:rPr lang="en-US" sz="2800" dirty="0" smtClean="0"/>
              <a:t>Can synch colors to movies or possibly music</a:t>
            </a:r>
          </a:p>
          <a:p>
            <a:pPr marL="0" indent="0">
              <a:lnSpc>
                <a:spcPct val="90000"/>
              </a:lnSpc>
              <a:buNone/>
              <a:defRPr/>
            </a:pPr>
            <a:endParaRPr lang="en-US" sz="2800" dirty="0" smtClean="0">
              <a:solidFill>
                <a:srgbClr val="008000"/>
              </a:solidFill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457200" y="4938464"/>
            <a:ext cx="8229600" cy="12268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5425" indent="-2254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Wingdings" pitchFamily="2" charset="2"/>
              <a:buChar char="§"/>
              <a:defRPr sz="3200" b="1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800" b="1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400" b="1">
                <a:solidFill>
                  <a:schemeClr val="tx1"/>
                </a:solidFill>
                <a:latin typeface="Arial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 b="1">
                <a:solidFill>
                  <a:schemeClr val="tx1"/>
                </a:solidFill>
                <a:latin typeface="Arial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indent="0">
              <a:buNone/>
            </a:pPr>
            <a:endParaRPr lang="en-US" kern="0" dirty="0" smtClean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 bwMode="auto">
          <a:xfrm>
            <a:off x="755576" y="4938464"/>
            <a:ext cx="8229600" cy="10108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5425" indent="-2254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Wingdings" pitchFamily="2" charset="2"/>
              <a:buChar char="§"/>
              <a:defRPr sz="3200" b="1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800" b="1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400" b="1">
                <a:solidFill>
                  <a:schemeClr val="tx1"/>
                </a:solidFill>
                <a:latin typeface="Arial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 b="1">
                <a:solidFill>
                  <a:schemeClr val="tx1"/>
                </a:solidFill>
                <a:latin typeface="Arial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indent="0">
              <a:lnSpc>
                <a:spcPct val="90000"/>
              </a:lnSpc>
              <a:buNone/>
              <a:defRPr/>
            </a:pPr>
            <a:r>
              <a:rPr lang="en-US" dirty="0">
                <a:solidFill>
                  <a:srgbClr val="008000"/>
                </a:solidFill>
              </a:rPr>
              <a:t>Philips never anticipated the demand - sold out in 3 months at Apple stores!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  CS525 IoT          </a:t>
            </a:r>
            <a:r>
              <a:rPr lang="en-US" smtClean="0">
                <a:solidFill>
                  <a:srgbClr val="800000"/>
                </a:solidFill>
              </a:rPr>
              <a:t>Vision</a:t>
            </a:r>
            <a:endParaRPr lang="en-US" dirty="0">
              <a:solidFill>
                <a:srgbClr val="8000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786ED73-AFAE-40D1-8B17-06E2B2BE615A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1602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Wifi Connected Goal Light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6" y="2132856"/>
            <a:ext cx="6048672" cy="4032448"/>
          </a:xfrm>
        </p:spPr>
      </p:pic>
      <p:sp>
        <p:nvSpPr>
          <p:cNvPr id="7" name="Rectangle 6"/>
          <p:cNvSpPr/>
          <p:nvPr/>
        </p:nvSpPr>
        <p:spPr>
          <a:xfrm>
            <a:off x="179512" y="1157843"/>
            <a:ext cx="856895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“Budweiser </a:t>
            </a:r>
            <a:r>
              <a:rPr lang="en-US" b="1" dirty="0"/>
              <a:t>Embraces the Internet of Things </a:t>
            </a:r>
            <a:r>
              <a:rPr lang="en-US" b="1" dirty="0" smtClean="0"/>
              <a:t>With</a:t>
            </a:r>
          </a:p>
          <a:p>
            <a:r>
              <a:rPr lang="en-US" b="1" dirty="0" smtClean="0"/>
              <a:t>In-Home </a:t>
            </a:r>
            <a:r>
              <a:rPr lang="en-US" b="1" dirty="0"/>
              <a:t>Automatic Hockey Goal </a:t>
            </a:r>
            <a:r>
              <a:rPr lang="en-US" b="1" dirty="0" smtClean="0"/>
              <a:t>Light” </a:t>
            </a:r>
            <a:r>
              <a:rPr lang="en-US" b="1" dirty="0" smtClean="0">
                <a:solidFill>
                  <a:srgbClr val="0033CC"/>
                </a:solidFill>
              </a:rPr>
              <a:t>– wired.com</a:t>
            </a:r>
            <a:endParaRPr lang="en-US" b="1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  CS525 IoT          </a:t>
            </a:r>
            <a:r>
              <a:rPr lang="en-US" smtClean="0">
                <a:solidFill>
                  <a:srgbClr val="800000"/>
                </a:solidFill>
              </a:rPr>
              <a:t>Vision</a:t>
            </a:r>
            <a:endParaRPr lang="en-US" dirty="0">
              <a:solidFill>
                <a:srgbClr val="8000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786ED73-AFAE-40D1-8B17-06E2B2BE615A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5807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Smart Corks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95936" y="1655440"/>
            <a:ext cx="4690864" cy="3789784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The RFID read-write </a:t>
            </a:r>
            <a:r>
              <a:rPr lang="en-US" dirty="0"/>
              <a:t>tags embedded into the corks use </a:t>
            </a:r>
            <a:r>
              <a:rPr lang="en-US" dirty="0">
                <a:hlinkClick r:id="rId2"/>
              </a:rPr>
              <a:t>Philips'</a:t>
            </a:r>
            <a:r>
              <a:rPr lang="en-US" dirty="0"/>
              <a:t> </a:t>
            </a:r>
            <a:r>
              <a:rPr lang="en-US" dirty="0">
                <a:hlinkClick r:id="rId3"/>
              </a:rPr>
              <a:t>ISO 15693</a:t>
            </a:r>
            <a:r>
              <a:rPr lang="en-US" dirty="0"/>
              <a:t> I-Code SLI 13.56 MHz </a:t>
            </a:r>
            <a:r>
              <a:rPr lang="en-US" dirty="0">
                <a:hlinkClick r:id="rId4"/>
              </a:rPr>
              <a:t>chip</a:t>
            </a:r>
            <a:r>
              <a:rPr lang="en-US" dirty="0"/>
              <a:t> with 1,024 bits of </a:t>
            </a:r>
            <a:r>
              <a:rPr lang="en-US" dirty="0">
                <a:hlinkClick r:id="rId5"/>
              </a:rPr>
              <a:t>memory</a:t>
            </a:r>
            <a:r>
              <a:rPr lang="en-US" dirty="0"/>
              <a:t>. </a:t>
            </a:r>
          </a:p>
          <a:p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5620040"/>
              </p:ext>
            </p:extLst>
          </p:nvPr>
        </p:nvGraphicFramePr>
        <p:xfrm>
          <a:off x="4499992" y="2494066"/>
          <a:ext cx="4320480" cy="2087062"/>
        </p:xfrm>
        <a:graphic>
          <a:graphicData uri="http://schemas.openxmlformats.org/drawingml/2006/table">
            <a:tbl>
              <a:tblPr/>
              <a:tblGrid>
                <a:gridCol w="4320480"/>
              </a:tblGrid>
              <a:tr h="2087062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pic>
        <p:nvPicPr>
          <p:cNvPr id="1025" name="Picture 1" descr="http://www.rfidjournal.com/images/spacer.gif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6725" y="3559175"/>
            <a:ext cx="9525" cy="171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http://www.rfidjournal.com/images/spacer.gif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6725" y="3559175"/>
            <a:ext cx="9525" cy="1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http://www.rfidjournal.com/ezimagecatalogue/catalogue/variations/2893-400x500.jpg">
            <a:hlinkClick r:id="rId7"/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635" y="1631577"/>
            <a:ext cx="2806229" cy="3741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  CS525 IoT          </a:t>
            </a:r>
            <a:r>
              <a:rPr lang="en-US" smtClean="0">
                <a:solidFill>
                  <a:srgbClr val="800000"/>
                </a:solidFill>
              </a:rPr>
              <a:t>Vision</a:t>
            </a:r>
            <a:endParaRPr lang="en-US" dirty="0">
              <a:solidFill>
                <a:srgbClr val="8000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786ED73-AFAE-40D1-8B17-06E2B2BE615A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8978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Smarts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512" y="1295400"/>
            <a:ext cx="8784976" cy="4800600"/>
          </a:xfrm>
        </p:spPr>
        <p:txBody>
          <a:bodyPr/>
          <a:lstStyle/>
          <a:p>
            <a:r>
              <a:rPr lang="en-US" dirty="0" smtClean="0"/>
              <a:t>Smart bathroom cabinet for medicine</a:t>
            </a:r>
          </a:p>
          <a:p>
            <a:r>
              <a:rPr lang="en-US" dirty="0" smtClean="0"/>
              <a:t>Smart refrigerator </a:t>
            </a:r>
          </a:p>
          <a:p>
            <a:r>
              <a:rPr lang="en-US" dirty="0" smtClean="0"/>
              <a:t>Smart traffic</a:t>
            </a:r>
          </a:p>
          <a:p>
            <a:r>
              <a:rPr lang="en-US" dirty="0" smtClean="0"/>
              <a:t>Smart history (in museums)</a:t>
            </a:r>
          </a:p>
          <a:p>
            <a:r>
              <a:rPr lang="en-US" dirty="0" smtClean="0"/>
              <a:t>Smart health (RFID in running shoes)</a:t>
            </a:r>
          </a:p>
          <a:p>
            <a:r>
              <a:rPr lang="en-US" dirty="0" smtClean="0"/>
              <a:t>Smart buying (Near Field Communication)</a:t>
            </a:r>
          </a:p>
          <a:p>
            <a:pPr lvl="1"/>
            <a:r>
              <a:rPr lang="en-US" dirty="0" smtClean="0"/>
              <a:t>Use smart phone to make payments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  CS525 IoT          </a:t>
            </a:r>
            <a:r>
              <a:rPr lang="en-US" smtClean="0">
                <a:solidFill>
                  <a:srgbClr val="800000"/>
                </a:solidFill>
              </a:rPr>
              <a:t>Vision</a:t>
            </a:r>
            <a:endParaRPr lang="en-US" dirty="0">
              <a:solidFill>
                <a:srgbClr val="8000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786ED73-AFAE-40D1-8B17-06E2B2BE615A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2765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ww.symplio.com/wp-content/uploads/2011/09/5435906285_82e45315d1_b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393"/>
            <a:ext cx="9180512" cy="7010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1732036" y="6165304"/>
            <a:ext cx="6656388" cy="287338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  CS525 IoT          </a:t>
            </a:r>
            <a:r>
              <a:rPr lang="en-US" dirty="0" smtClean="0">
                <a:solidFill>
                  <a:srgbClr val="800000"/>
                </a:solidFill>
              </a:rPr>
              <a:t>Vision</a:t>
            </a:r>
            <a:endParaRPr lang="en-US" dirty="0">
              <a:solidFill>
                <a:srgbClr val="8000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786ED73-AFAE-40D1-8B17-06E2B2BE615A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9916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7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4000" smtClean="0"/>
              <a:t>Enabling Technologies</a:t>
            </a:r>
            <a:endParaRPr lang="en-US" sz="4000" dirty="0" smtClean="0"/>
          </a:p>
        </p:txBody>
      </p:sp>
      <p:sp>
        <p:nvSpPr>
          <p:cNvPr id="2017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1124743"/>
            <a:ext cx="9144001" cy="5184577"/>
          </a:xfrm>
        </p:spPr>
        <p:txBody>
          <a:bodyPr/>
          <a:lstStyle/>
          <a:p>
            <a:pPr>
              <a:lnSpc>
                <a:spcPct val="90000"/>
              </a:lnSpc>
              <a:defRPr/>
            </a:pPr>
            <a:r>
              <a:rPr lang="en-US" dirty="0" smtClean="0"/>
              <a:t>Technologies needed:</a:t>
            </a:r>
          </a:p>
          <a:p>
            <a:pPr lvl="1">
              <a:lnSpc>
                <a:spcPct val="90000"/>
              </a:lnSpc>
              <a:defRPr/>
            </a:pPr>
            <a:r>
              <a:rPr lang="en-US" sz="2400" dirty="0" smtClean="0"/>
              <a:t>RFID</a:t>
            </a:r>
          </a:p>
          <a:p>
            <a:pPr lvl="1">
              <a:lnSpc>
                <a:spcPct val="90000"/>
              </a:lnSpc>
              <a:defRPr/>
            </a:pPr>
            <a:r>
              <a:rPr lang="en-US" sz="2400" dirty="0" smtClean="0"/>
              <a:t>Power for Sensors</a:t>
            </a:r>
            <a:r>
              <a:rPr lang="en-US" sz="2400" dirty="0" smtClean="0">
                <a:solidFill>
                  <a:srgbClr val="990033"/>
                </a:solidFill>
              </a:rPr>
              <a:t>*</a:t>
            </a:r>
          </a:p>
          <a:p>
            <a:pPr lvl="1">
              <a:lnSpc>
                <a:spcPct val="90000"/>
              </a:lnSpc>
              <a:defRPr/>
            </a:pPr>
            <a:r>
              <a:rPr lang="en-US" sz="2400" dirty="0" smtClean="0"/>
              <a:t>Mobile and Smart phones</a:t>
            </a:r>
          </a:p>
          <a:p>
            <a:pPr lvl="1">
              <a:lnSpc>
                <a:spcPct val="90000"/>
              </a:lnSpc>
              <a:defRPr/>
            </a:pPr>
            <a:r>
              <a:rPr lang="en-US" sz="2400" dirty="0" err="1" smtClean="0"/>
              <a:t>Nanoscience</a:t>
            </a:r>
            <a:r>
              <a:rPr lang="en-US" sz="2400" dirty="0" smtClean="0"/>
              <a:t> and Miniaturization</a:t>
            </a:r>
          </a:p>
          <a:p>
            <a:pPr lvl="1">
              <a:lnSpc>
                <a:spcPct val="90000"/>
              </a:lnSpc>
              <a:defRPr/>
            </a:pPr>
            <a:r>
              <a:rPr lang="en-US" sz="2400" dirty="0" smtClean="0"/>
              <a:t>Smart Objects (intelligence) and Robotics</a:t>
            </a:r>
          </a:p>
          <a:p>
            <a:pPr lvl="1">
              <a:lnSpc>
                <a:spcPct val="90000"/>
              </a:lnSpc>
              <a:defRPr/>
            </a:pPr>
            <a:r>
              <a:rPr lang="en-US" sz="2400" dirty="0" smtClean="0"/>
              <a:t>M2M </a:t>
            </a:r>
            <a:r>
              <a:rPr lang="en-US" sz="2400" dirty="0"/>
              <a:t>(</a:t>
            </a:r>
            <a:r>
              <a:rPr lang="en-US" sz="2400" dirty="0" smtClean="0"/>
              <a:t>Machine-to- Machine) communication</a:t>
            </a:r>
          </a:p>
          <a:p>
            <a:pPr lvl="1">
              <a:lnSpc>
                <a:spcPct val="90000"/>
              </a:lnSpc>
              <a:defRPr/>
            </a:pPr>
            <a:r>
              <a:rPr lang="en-US" sz="2400" dirty="0" smtClean="0"/>
              <a:t>Standardization</a:t>
            </a:r>
            <a:r>
              <a:rPr lang="en-US" sz="2400" dirty="0" smtClean="0">
                <a:solidFill>
                  <a:srgbClr val="990033"/>
                </a:solidFill>
              </a:rPr>
              <a:t>*</a:t>
            </a:r>
            <a:r>
              <a:rPr lang="en-US" sz="2400" dirty="0" smtClean="0"/>
              <a:t> of communication, protocols, security</a:t>
            </a:r>
          </a:p>
          <a:p>
            <a:pPr lvl="1">
              <a:lnSpc>
                <a:spcPct val="90000"/>
              </a:lnSpc>
              <a:defRPr/>
            </a:pPr>
            <a:r>
              <a:rPr lang="en-US" sz="2400" dirty="0" smtClean="0"/>
              <a:t>IPv6</a:t>
            </a:r>
            <a:r>
              <a:rPr lang="en-US" sz="2400" dirty="0" smtClean="0">
                <a:solidFill>
                  <a:srgbClr val="990033"/>
                </a:solidFill>
              </a:rPr>
              <a:t>*</a:t>
            </a:r>
            <a:r>
              <a:rPr lang="en-US" sz="2400" dirty="0" smtClean="0"/>
              <a:t>, </a:t>
            </a:r>
            <a:r>
              <a:rPr lang="en-US" sz="2400" dirty="0" smtClean="0"/>
              <a:t>6LoWPAN, </a:t>
            </a:r>
            <a:r>
              <a:rPr lang="en-US" sz="2400" dirty="0" err="1" smtClean="0"/>
              <a:t>Zigbee</a:t>
            </a:r>
            <a:endParaRPr lang="en-US" sz="2400" dirty="0" smtClean="0"/>
          </a:p>
          <a:p>
            <a:pPr>
              <a:lnSpc>
                <a:spcPct val="90000"/>
              </a:lnSpc>
              <a:defRPr/>
            </a:pPr>
            <a:r>
              <a:rPr lang="en-US" dirty="0" smtClean="0"/>
              <a:t>Others</a:t>
            </a:r>
          </a:p>
          <a:p>
            <a:pPr lvl="1">
              <a:lnSpc>
                <a:spcPct val="90000"/>
              </a:lnSpc>
              <a:defRPr/>
            </a:pPr>
            <a:r>
              <a:rPr lang="en-US" dirty="0" smtClean="0"/>
              <a:t>Big Data</a:t>
            </a:r>
          </a:p>
          <a:p>
            <a:pPr lvl="1">
              <a:lnSpc>
                <a:spcPct val="90000"/>
              </a:lnSpc>
              <a:defRPr/>
            </a:pPr>
            <a:r>
              <a:rPr lang="en-US" dirty="0" smtClean="0"/>
              <a:t>The Cloud</a:t>
            </a:r>
          </a:p>
          <a:p>
            <a:pPr>
              <a:lnSpc>
                <a:spcPct val="90000"/>
              </a:lnSpc>
              <a:defRPr/>
            </a:pPr>
            <a:endParaRPr lang="en-US" dirty="0" smtClean="0"/>
          </a:p>
          <a:p>
            <a:pPr marL="0" indent="0">
              <a:lnSpc>
                <a:spcPct val="90000"/>
              </a:lnSpc>
              <a:buNone/>
              <a:defRPr/>
            </a:pPr>
            <a:endParaRPr lang="en-US" sz="2800" dirty="0" smtClean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  CS525 IoT          </a:t>
            </a:r>
            <a:r>
              <a:rPr lang="en-US" smtClean="0">
                <a:solidFill>
                  <a:srgbClr val="800000"/>
                </a:solidFill>
              </a:rPr>
              <a:t>Vision</a:t>
            </a:r>
            <a:endParaRPr lang="en-US" dirty="0">
              <a:solidFill>
                <a:srgbClr val="8000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786ED73-AFAE-40D1-8B17-06E2B2BE615A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5751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1303676"/>
            <a:ext cx="6912768" cy="47365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179388" y="116558"/>
            <a:ext cx="8785225" cy="792162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mic Sans MS" pitchFamily="66" charset="0"/>
              </a:defRPr>
            </a:lvl2pPr>
            <a:lvl3pPr algn="ctr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mic Sans MS" pitchFamily="66" charset="0"/>
              </a:defRPr>
            </a:lvl3pPr>
            <a:lvl4pPr algn="ctr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mic Sans MS" pitchFamily="66" charset="0"/>
              </a:defRPr>
            </a:lvl4pPr>
            <a:lvl5pPr algn="ctr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mic Sans MS" pitchFamily="66" charset="0"/>
              </a:defRPr>
            </a:lvl5pPr>
            <a:lvl6pPr marL="457200" algn="ctr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mic Sans MS" pitchFamily="66" charset="0"/>
              </a:defRPr>
            </a:lvl6pPr>
            <a:lvl7pPr marL="914400" algn="ctr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mic Sans MS" pitchFamily="66" charset="0"/>
              </a:defRPr>
            </a:lvl7pPr>
            <a:lvl8pPr marL="1371600" algn="ctr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mic Sans MS" pitchFamily="66" charset="0"/>
              </a:defRPr>
            </a:lvl8pPr>
            <a:lvl9pPr marL="1828800" algn="ctr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mic Sans MS" pitchFamily="66" charset="0"/>
              </a:defRPr>
            </a:lvl9pPr>
          </a:lstStyle>
          <a:p>
            <a:pPr>
              <a:defRPr/>
            </a:pPr>
            <a:r>
              <a:rPr lang="en-US" sz="4000" dirty="0" smtClean="0"/>
              <a:t>Miniaturization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  CS525 IoT          </a:t>
            </a:r>
            <a:r>
              <a:rPr lang="en-US" smtClean="0">
                <a:solidFill>
                  <a:srgbClr val="800000"/>
                </a:solidFill>
              </a:rPr>
              <a:t>Vision</a:t>
            </a:r>
            <a:endParaRPr lang="en-US" dirty="0">
              <a:solidFill>
                <a:srgbClr val="8000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786ED73-AFAE-40D1-8B17-06E2B2BE615A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3278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Internet of Things (</a:t>
            </a:r>
            <a:r>
              <a:rPr lang="en-US" dirty="0" err="1" smtClean="0"/>
              <a:t>IoT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6146" name="Picture 2" descr="C:\Users\rek\Desktop\beecham_research_internet_of_things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124744"/>
            <a:ext cx="7950734" cy="5154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  CS525 IoT          </a:t>
            </a:r>
            <a:r>
              <a:rPr lang="en-US" smtClean="0">
                <a:solidFill>
                  <a:srgbClr val="800000"/>
                </a:solidFill>
              </a:rPr>
              <a:t>Vision</a:t>
            </a:r>
            <a:endParaRPr lang="en-US" dirty="0">
              <a:solidFill>
                <a:srgbClr val="8000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786ED73-AFAE-40D1-8B17-06E2B2BE615A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6665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7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4000" dirty="0" smtClean="0"/>
              <a:t>IoT Issues</a:t>
            </a:r>
          </a:p>
        </p:txBody>
      </p:sp>
      <p:sp>
        <p:nvSpPr>
          <p:cNvPr id="2017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0825" y="4941168"/>
            <a:ext cx="8435975" cy="1584176"/>
          </a:xfrm>
        </p:spPr>
        <p:txBody>
          <a:bodyPr/>
          <a:lstStyle/>
          <a:p>
            <a:pPr>
              <a:lnSpc>
                <a:spcPct val="90000"/>
              </a:lnSpc>
              <a:defRPr/>
            </a:pPr>
            <a:r>
              <a:rPr lang="en-US" sz="2800" dirty="0" smtClean="0"/>
              <a:t>Privacy, security and trust concerns</a:t>
            </a:r>
          </a:p>
          <a:p>
            <a:pPr lvl="1">
              <a:lnSpc>
                <a:spcPct val="90000"/>
              </a:lnSpc>
              <a:defRPr/>
            </a:pPr>
            <a:r>
              <a:rPr lang="en-US" sz="2400" dirty="0" smtClean="0"/>
              <a:t>Social network blunders</a:t>
            </a:r>
          </a:p>
          <a:p>
            <a:pPr>
              <a:lnSpc>
                <a:spcPct val="90000"/>
              </a:lnSpc>
              <a:defRPr/>
            </a:pPr>
            <a:r>
              <a:rPr lang="en-US" sz="2800" dirty="0" smtClean="0">
                <a:solidFill>
                  <a:srgbClr val="800000"/>
                </a:solidFill>
              </a:rPr>
              <a:t>Big Brother – security cameras, police state</a:t>
            </a:r>
          </a:p>
          <a:p>
            <a:pPr marL="0" indent="0">
              <a:lnSpc>
                <a:spcPct val="90000"/>
              </a:lnSpc>
              <a:buNone/>
              <a:defRPr/>
            </a:pPr>
            <a:endParaRPr lang="en-US" sz="2800" dirty="0"/>
          </a:p>
          <a:p>
            <a:pPr>
              <a:lnSpc>
                <a:spcPct val="90000"/>
              </a:lnSpc>
              <a:defRPr/>
            </a:pPr>
            <a:endParaRPr lang="en-US" sz="2800" dirty="0" smtClean="0"/>
          </a:p>
          <a:p>
            <a:pPr>
              <a:lnSpc>
                <a:spcPct val="90000"/>
              </a:lnSpc>
              <a:defRPr/>
            </a:pPr>
            <a:endParaRPr lang="en-US" sz="2800" dirty="0"/>
          </a:p>
          <a:p>
            <a:pPr>
              <a:lnSpc>
                <a:spcPct val="90000"/>
              </a:lnSpc>
              <a:defRPr/>
            </a:pPr>
            <a:endParaRPr lang="en-US" sz="2800" dirty="0" smtClean="0"/>
          </a:p>
          <a:p>
            <a:pPr marL="0" indent="0">
              <a:lnSpc>
                <a:spcPct val="90000"/>
              </a:lnSpc>
              <a:buNone/>
              <a:defRPr/>
            </a:pPr>
            <a:endParaRPr lang="en-US" sz="2800" dirty="0" smtClean="0"/>
          </a:p>
          <a:p>
            <a:pPr>
              <a:lnSpc>
                <a:spcPct val="90000"/>
              </a:lnSpc>
              <a:defRPr/>
            </a:pPr>
            <a:endParaRPr lang="en-US" dirty="0" smtClean="0"/>
          </a:p>
          <a:p>
            <a:pPr marL="0" indent="0">
              <a:lnSpc>
                <a:spcPct val="90000"/>
              </a:lnSpc>
              <a:buNone/>
              <a:defRPr/>
            </a:pPr>
            <a:endParaRPr lang="en-US" sz="2800" dirty="0" smtClean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8363" y="1106785"/>
            <a:ext cx="4867275" cy="3762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  CS525 IoT          </a:t>
            </a:r>
            <a:r>
              <a:rPr lang="en-US" smtClean="0">
                <a:solidFill>
                  <a:srgbClr val="800000"/>
                </a:solidFill>
              </a:rPr>
              <a:t>Vision</a:t>
            </a:r>
            <a:endParaRPr lang="en-US" dirty="0">
              <a:solidFill>
                <a:srgbClr val="8000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786ED73-AFAE-40D1-8B17-06E2B2BE615A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0706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Coke Commercial</a:t>
            </a:r>
            <a:endParaRPr lang="en-US" dirty="0"/>
          </a:p>
        </p:txBody>
      </p:sp>
      <p:pic>
        <p:nvPicPr>
          <p:cNvPr id="6" name="coke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7200" y="1381125"/>
            <a:ext cx="8229600" cy="4629150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  CS525 IoT          </a:t>
            </a:r>
            <a:r>
              <a:rPr lang="en-US" smtClean="0">
                <a:solidFill>
                  <a:srgbClr val="800000"/>
                </a:solidFill>
              </a:rPr>
              <a:t>Vision</a:t>
            </a:r>
            <a:endParaRPr lang="en-US" dirty="0">
              <a:solidFill>
                <a:srgbClr val="8000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786ED73-AFAE-40D1-8B17-06E2B2BE615A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4656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Reaction to Coke Commercial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One Perspective</a:t>
            </a:r>
          </a:p>
          <a:p>
            <a:pPr marL="457200" lvl="1" indent="0">
              <a:buNone/>
            </a:pPr>
            <a:r>
              <a:rPr lang="en-US" dirty="0" smtClean="0">
                <a:solidFill>
                  <a:srgbClr val="0033CC"/>
                </a:solidFill>
              </a:rPr>
              <a:t>“Coke </a:t>
            </a:r>
            <a:r>
              <a:rPr lang="en-US" dirty="0">
                <a:solidFill>
                  <a:srgbClr val="0033CC"/>
                </a:solidFill>
              </a:rPr>
              <a:t>commercial about security cameras was so cool. Let's look at the world a little differently. Going to drink a coke in honor</a:t>
            </a:r>
            <a:r>
              <a:rPr lang="en-US" dirty="0" smtClean="0">
                <a:solidFill>
                  <a:srgbClr val="0033CC"/>
                </a:solidFill>
              </a:rPr>
              <a:t>.”</a:t>
            </a:r>
            <a:endParaRPr lang="en-US" dirty="0">
              <a:solidFill>
                <a:srgbClr val="0033CC"/>
              </a:solidFill>
            </a:endParaRPr>
          </a:p>
          <a:p>
            <a:r>
              <a:rPr lang="en-US" dirty="0" smtClean="0"/>
              <a:t>Another Perspective</a:t>
            </a:r>
          </a:p>
          <a:p>
            <a:pPr marL="457200" indent="0">
              <a:buNone/>
            </a:pPr>
            <a:r>
              <a:rPr lang="en-US" dirty="0" smtClean="0">
                <a:solidFill>
                  <a:srgbClr val="990033"/>
                </a:solidFill>
              </a:rPr>
              <a:t>“</a:t>
            </a:r>
            <a:r>
              <a:rPr lang="en-US" sz="2800" dirty="0" smtClean="0">
                <a:solidFill>
                  <a:srgbClr val="990033"/>
                </a:solidFill>
              </a:rPr>
              <a:t>Ad </a:t>
            </a:r>
            <a:r>
              <a:rPr lang="en-US" sz="2800" dirty="0">
                <a:solidFill>
                  <a:srgbClr val="990033"/>
                </a:solidFill>
              </a:rPr>
              <a:t>full of hidden security-cam moments:  </a:t>
            </a:r>
            <a:r>
              <a:rPr lang="en-US" sz="2800" dirty="0" smtClean="0">
                <a:solidFill>
                  <a:srgbClr val="990033"/>
                </a:solidFill>
              </a:rPr>
              <a:t>  Coke </a:t>
            </a:r>
            <a:r>
              <a:rPr lang="en-US" sz="2800" dirty="0">
                <a:solidFill>
                  <a:srgbClr val="990033"/>
                </a:solidFill>
              </a:rPr>
              <a:t>proudly proclaims itself Official Soft Drink Of The Security State</a:t>
            </a:r>
            <a:r>
              <a:rPr lang="en-US" sz="2800" dirty="0" smtClean="0">
                <a:solidFill>
                  <a:srgbClr val="990033"/>
                </a:solidFill>
              </a:rPr>
              <a:t>.”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  CS525 IoT          </a:t>
            </a:r>
            <a:r>
              <a:rPr lang="en-US" smtClean="0">
                <a:solidFill>
                  <a:srgbClr val="800000"/>
                </a:solidFill>
              </a:rPr>
              <a:t>Vision</a:t>
            </a:r>
            <a:endParaRPr lang="en-US" dirty="0">
              <a:solidFill>
                <a:srgbClr val="8000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786ED73-AFAE-40D1-8B17-06E2B2BE615A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0363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047661"/>
            <a:ext cx="7200800" cy="52918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179388" y="116558"/>
            <a:ext cx="8785225" cy="792162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mic Sans MS" pitchFamily="66" charset="0"/>
              </a:defRPr>
            </a:lvl2pPr>
            <a:lvl3pPr algn="ctr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mic Sans MS" pitchFamily="66" charset="0"/>
              </a:defRPr>
            </a:lvl3pPr>
            <a:lvl4pPr algn="ctr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mic Sans MS" pitchFamily="66" charset="0"/>
              </a:defRPr>
            </a:lvl4pPr>
            <a:lvl5pPr algn="ctr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mic Sans MS" pitchFamily="66" charset="0"/>
              </a:defRPr>
            </a:lvl5pPr>
            <a:lvl6pPr marL="457200" algn="ctr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mic Sans MS" pitchFamily="66" charset="0"/>
              </a:defRPr>
            </a:lvl6pPr>
            <a:lvl7pPr marL="914400" algn="ctr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mic Sans MS" pitchFamily="66" charset="0"/>
              </a:defRPr>
            </a:lvl7pPr>
            <a:lvl8pPr marL="1371600" algn="ctr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mic Sans MS" pitchFamily="66" charset="0"/>
              </a:defRPr>
            </a:lvl8pPr>
            <a:lvl9pPr marL="1828800" algn="ctr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mic Sans MS" pitchFamily="66" charset="0"/>
              </a:defRPr>
            </a:lvl9pPr>
          </a:lstStyle>
          <a:p>
            <a:r>
              <a:rPr lang="en-US" dirty="0" smtClean="0"/>
              <a:t>Multi-dimensional Change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  CS525 IoT          </a:t>
            </a:r>
            <a:r>
              <a:rPr lang="en-US" smtClean="0">
                <a:solidFill>
                  <a:srgbClr val="800000"/>
                </a:solidFill>
              </a:rPr>
              <a:t>Vision</a:t>
            </a:r>
            <a:endParaRPr lang="en-US" dirty="0">
              <a:solidFill>
                <a:srgbClr val="8000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786ED73-AFAE-40D1-8B17-06E2B2BE615A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2948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7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4000" dirty="0" smtClean="0"/>
              <a:t>IoT Players</a:t>
            </a:r>
          </a:p>
        </p:txBody>
      </p:sp>
      <p:sp>
        <p:nvSpPr>
          <p:cNvPr id="2017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0825" y="1268413"/>
            <a:ext cx="8435975" cy="4827587"/>
          </a:xfrm>
        </p:spPr>
        <p:txBody>
          <a:bodyPr/>
          <a:lstStyle/>
          <a:p>
            <a:pPr>
              <a:lnSpc>
                <a:spcPct val="90000"/>
              </a:lnSpc>
              <a:defRPr/>
            </a:pPr>
            <a:r>
              <a:rPr lang="en-US" dirty="0" smtClean="0"/>
              <a:t>Involves industry – governments-academia cooperation</a:t>
            </a:r>
          </a:p>
          <a:p>
            <a:pPr>
              <a:lnSpc>
                <a:spcPct val="90000"/>
              </a:lnSpc>
              <a:defRPr/>
            </a:pPr>
            <a:r>
              <a:rPr lang="en-US" dirty="0" smtClean="0"/>
              <a:t>EU countries – Great Britain</a:t>
            </a:r>
          </a:p>
          <a:p>
            <a:pPr>
              <a:lnSpc>
                <a:spcPct val="90000"/>
              </a:lnSpc>
              <a:defRPr/>
            </a:pPr>
            <a:r>
              <a:rPr lang="en-US" dirty="0" smtClean="0"/>
              <a:t>Scandinavia Countries in the lead </a:t>
            </a:r>
          </a:p>
          <a:p>
            <a:pPr lvl="1">
              <a:lnSpc>
                <a:spcPct val="90000"/>
              </a:lnSpc>
              <a:defRPr/>
            </a:pPr>
            <a:r>
              <a:rPr lang="en-US" dirty="0" smtClean="0"/>
              <a:t>Finland by 2017 </a:t>
            </a:r>
          </a:p>
          <a:p>
            <a:pPr lvl="1">
              <a:lnSpc>
                <a:spcPct val="90000"/>
              </a:lnSpc>
              <a:defRPr/>
            </a:pPr>
            <a:r>
              <a:rPr lang="en-US" dirty="0" smtClean="0"/>
              <a:t>Norway, Sweden</a:t>
            </a:r>
            <a:r>
              <a:rPr lang="en-US" dirty="0" smtClean="0">
                <a:solidFill>
                  <a:srgbClr val="0033CC"/>
                </a:solidFill>
              </a:rPr>
              <a:t>*</a:t>
            </a:r>
          </a:p>
          <a:p>
            <a:pPr lvl="1">
              <a:lnSpc>
                <a:spcPct val="90000"/>
              </a:lnSpc>
              <a:defRPr/>
            </a:pPr>
            <a:r>
              <a:rPr lang="en-US" dirty="0" smtClean="0">
                <a:solidFill>
                  <a:srgbClr val="0033CC"/>
                </a:solidFill>
              </a:rPr>
              <a:t>Contiki protocol platform, Cooja simulator</a:t>
            </a:r>
          </a:p>
          <a:p>
            <a:pPr marL="225425" lvl="1" indent="-225425">
              <a:lnSpc>
                <a:spcPct val="90000"/>
              </a:lnSpc>
              <a:buSzPct val="50000"/>
              <a:buFont typeface="Wingdings" pitchFamily="2" charset="2"/>
              <a:buChar char="§"/>
              <a:defRPr/>
            </a:pPr>
            <a:r>
              <a:rPr lang="en-US" dirty="0"/>
              <a:t>C</a:t>
            </a:r>
            <a:r>
              <a:rPr lang="en-US" dirty="0" smtClean="0"/>
              <a:t>laim China</a:t>
            </a:r>
            <a:r>
              <a:rPr lang="en-US" sz="2400" dirty="0" smtClean="0">
                <a:solidFill>
                  <a:srgbClr val="990033"/>
                </a:solidFill>
              </a:rPr>
              <a:t>* </a:t>
            </a:r>
            <a:r>
              <a:rPr lang="en-US" dirty="0" smtClean="0"/>
              <a:t>and India heavily committed to IoT.</a:t>
            </a:r>
            <a:endParaRPr lang="en-US" dirty="0"/>
          </a:p>
          <a:p>
            <a:pPr marL="0" lvl="1" indent="0">
              <a:lnSpc>
                <a:spcPct val="90000"/>
              </a:lnSpc>
              <a:buSzPct val="50000"/>
              <a:buNone/>
              <a:defRPr/>
            </a:pPr>
            <a:r>
              <a:rPr lang="en-US" dirty="0" smtClean="0">
                <a:solidFill>
                  <a:srgbClr val="990033"/>
                </a:solidFill>
              </a:rPr>
              <a:t>* The </a:t>
            </a:r>
            <a:r>
              <a:rPr lang="en-US" dirty="0" err="1" smtClean="0">
                <a:solidFill>
                  <a:srgbClr val="990033"/>
                </a:solidFill>
              </a:rPr>
              <a:t>Walmart</a:t>
            </a:r>
            <a:r>
              <a:rPr lang="en-US" dirty="0" smtClean="0">
                <a:solidFill>
                  <a:srgbClr val="990033"/>
                </a:solidFill>
              </a:rPr>
              <a:t> connection {RFID}</a:t>
            </a:r>
            <a:endParaRPr lang="en-US" dirty="0">
              <a:solidFill>
                <a:srgbClr val="990033"/>
              </a:solidFill>
            </a:endParaRPr>
          </a:p>
          <a:p>
            <a:pPr marL="0" lvl="1" indent="0">
              <a:lnSpc>
                <a:spcPct val="90000"/>
              </a:lnSpc>
              <a:buSzPct val="50000"/>
              <a:buNone/>
              <a:defRPr/>
            </a:pPr>
            <a:endParaRPr lang="en-US" dirty="0" smtClean="0"/>
          </a:p>
          <a:p>
            <a:pPr marL="0" indent="0">
              <a:lnSpc>
                <a:spcPct val="90000"/>
              </a:lnSpc>
              <a:buNone/>
              <a:defRPr/>
            </a:pPr>
            <a:endParaRPr lang="en-US" sz="2800" dirty="0" smtClean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  CS525 IoT          </a:t>
            </a:r>
            <a:r>
              <a:rPr lang="en-US" smtClean="0">
                <a:solidFill>
                  <a:srgbClr val="800000"/>
                </a:solidFill>
              </a:rPr>
              <a:t>Vision</a:t>
            </a:r>
            <a:endParaRPr lang="en-US" dirty="0">
              <a:solidFill>
                <a:srgbClr val="8000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786ED73-AFAE-40D1-8B17-06E2B2BE615A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0174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7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4000" dirty="0" smtClean="0"/>
              <a:t>Corporate IoT Players</a:t>
            </a:r>
          </a:p>
        </p:txBody>
      </p:sp>
      <p:sp>
        <p:nvSpPr>
          <p:cNvPr id="2017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0825" y="1268413"/>
            <a:ext cx="8435975" cy="4827587"/>
          </a:xfrm>
        </p:spPr>
        <p:txBody>
          <a:bodyPr/>
          <a:lstStyle/>
          <a:p>
            <a:pPr>
              <a:lnSpc>
                <a:spcPct val="90000"/>
              </a:lnSpc>
              <a:defRPr/>
            </a:pPr>
            <a:r>
              <a:rPr lang="en-US" sz="2800" dirty="0" smtClean="0"/>
              <a:t>Cisco</a:t>
            </a:r>
          </a:p>
          <a:p>
            <a:pPr>
              <a:lnSpc>
                <a:spcPct val="90000"/>
              </a:lnSpc>
              <a:defRPr/>
            </a:pPr>
            <a:r>
              <a:rPr lang="en-US" sz="2800" dirty="0" smtClean="0"/>
              <a:t>IBM</a:t>
            </a:r>
          </a:p>
          <a:p>
            <a:pPr>
              <a:lnSpc>
                <a:spcPct val="90000"/>
              </a:lnSpc>
              <a:defRPr/>
            </a:pPr>
            <a:r>
              <a:rPr lang="en-US" sz="2800" dirty="0" smtClean="0"/>
              <a:t>Philips</a:t>
            </a:r>
          </a:p>
          <a:p>
            <a:pPr>
              <a:lnSpc>
                <a:spcPct val="90000"/>
              </a:lnSpc>
              <a:defRPr/>
            </a:pPr>
            <a:r>
              <a:rPr lang="en-US" sz="2800" dirty="0" err="1" smtClean="0"/>
              <a:t>Walmart</a:t>
            </a:r>
            <a:endParaRPr lang="en-US" sz="2800" dirty="0" smtClean="0"/>
          </a:p>
          <a:p>
            <a:pPr>
              <a:lnSpc>
                <a:spcPct val="90000"/>
              </a:lnSpc>
              <a:defRPr/>
            </a:pPr>
            <a:r>
              <a:rPr lang="en-US" sz="2800" dirty="0" smtClean="0"/>
              <a:t>Nokia (Finland</a:t>
            </a:r>
            <a:r>
              <a:rPr lang="en-US" sz="2800" dirty="0" smtClean="0"/>
              <a:t>)</a:t>
            </a:r>
          </a:p>
          <a:p>
            <a:pPr>
              <a:lnSpc>
                <a:spcPct val="90000"/>
              </a:lnSpc>
              <a:defRPr/>
            </a:pPr>
            <a:r>
              <a:rPr lang="en-US" sz="2800" dirty="0" smtClean="0"/>
              <a:t>Google  - announces </a:t>
            </a:r>
            <a:r>
              <a:rPr lang="en-US" sz="2800" dirty="0" err="1" smtClean="0"/>
              <a:t>Brillo</a:t>
            </a:r>
            <a:r>
              <a:rPr lang="en-US" sz="2800" dirty="0" smtClean="0"/>
              <a:t> as IoT OS!</a:t>
            </a:r>
            <a:endParaRPr lang="en-US" sz="2800" dirty="0" smtClean="0"/>
          </a:p>
          <a:p>
            <a:pPr>
              <a:lnSpc>
                <a:spcPct val="90000"/>
              </a:lnSpc>
              <a:defRPr/>
            </a:pPr>
            <a:endParaRPr lang="en-US" sz="2800" dirty="0" smtClean="0"/>
          </a:p>
          <a:p>
            <a:pPr marL="0" indent="0">
              <a:lnSpc>
                <a:spcPct val="90000"/>
              </a:lnSpc>
              <a:buNone/>
              <a:defRPr/>
            </a:pPr>
            <a:r>
              <a:rPr lang="en-US" sz="2000" dirty="0" smtClean="0"/>
              <a:t>“Europe’s </a:t>
            </a:r>
            <a:r>
              <a:rPr lang="en-US" sz="2000" dirty="0"/>
              <a:t>biggest chip maker, STMicroelectronics, and the world’s third-largest chip maker, Texas Instruments, are to use the tiny </a:t>
            </a:r>
            <a:r>
              <a:rPr lang="en-US" sz="2000" dirty="0">
                <a:solidFill>
                  <a:srgbClr val="0033CC"/>
                </a:solidFill>
              </a:rPr>
              <a:t>Mist</a:t>
            </a:r>
            <a:r>
              <a:rPr lang="en-US" sz="2000" dirty="0"/>
              <a:t> operating system developed by </a:t>
            </a:r>
            <a:r>
              <a:rPr lang="en-US" sz="2000" dirty="0">
                <a:solidFill>
                  <a:srgbClr val="0033CC"/>
                </a:solidFill>
              </a:rPr>
              <a:t>Sweden’s </a:t>
            </a:r>
            <a:r>
              <a:rPr lang="en-US" sz="2000" dirty="0" err="1">
                <a:solidFill>
                  <a:srgbClr val="0033CC"/>
                </a:solidFill>
              </a:rPr>
              <a:t>Thingsquare</a:t>
            </a:r>
            <a:r>
              <a:rPr lang="en-US" sz="2000" dirty="0">
                <a:solidFill>
                  <a:srgbClr val="0033CC"/>
                </a:solidFill>
              </a:rPr>
              <a:t> </a:t>
            </a:r>
            <a:r>
              <a:rPr lang="en-US" sz="2000" dirty="0"/>
              <a:t>for use by devices on the “Internet of things”. It should make it easier to connect anything from streetlights to thermostats</a:t>
            </a:r>
            <a:r>
              <a:rPr lang="en-US" sz="2000" dirty="0" smtClean="0"/>
              <a:t>.” </a:t>
            </a:r>
          </a:p>
          <a:p>
            <a:pPr marL="0" indent="0">
              <a:lnSpc>
                <a:spcPct val="90000"/>
              </a:lnSpc>
              <a:buNone/>
              <a:defRPr/>
            </a:pPr>
            <a:r>
              <a:rPr lang="en-US" sz="2000" dirty="0"/>
              <a:t>	</a:t>
            </a:r>
            <a:r>
              <a:rPr lang="en-US" sz="2000" dirty="0" smtClean="0"/>
              <a:t>      - March 13,2013 Wall Street Journal ‘Tech Europe’</a:t>
            </a:r>
          </a:p>
          <a:p>
            <a:pPr>
              <a:lnSpc>
                <a:spcPct val="90000"/>
              </a:lnSpc>
              <a:defRPr/>
            </a:pPr>
            <a:endParaRPr lang="en-US" sz="2800" dirty="0" smtClean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  CS525 IoT          </a:t>
            </a:r>
            <a:r>
              <a:rPr lang="en-US" smtClean="0">
                <a:solidFill>
                  <a:srgbClr val="800000"/>
                </a:solidFill>
              </a:rPr>
              <a:t>Vision</a:t>
            </a:r>
            <a:endParaRPr lang="en-US" dirty="0">
              <a:solidFill>
                <a:srgbClr val="8000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786ED73-AFAE-40D1-8B17-06E2B2BE615A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1363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3384" y="1009649"/>
            <a:ext cx="5990944" cy="52996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179388" y="116558"/>
            <a:ext cx="8785225" cy="792162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mic Sans MS" pitchFamily="66" charset="0"/>
              </a:defRPr>
            </a:lvl2pPr>
            <a:lvl3pPr algn="ctr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mic Sans MS" pitchFamily="66" charset="0"/>
              </a:defRPr>
            </a:lvl3pPr>
            <a:lvl4pPr algn="ctr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mic Sans MS" pitchFamily="66" charset="0"/>
              </a:defRPr>
            </a:lvl4pPr>
            <a:lvl5pPr algn="ctr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mic Sans MS" pitchFamily="66" charset="0"/>
              </a:defRPr>
            </a:lvl5pPr>
            <a:lvl6pPr marL="457200" algn="ctr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mic Sans MS" pitchFamily="66" charset="0"/>
              </a:defRPr>
            </a:lvl6pPr>
            <a:lvl7pPr marL="914400" algn="ctr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mic Sans MS" pitchFamily="66" charset="0"/>
              </a:defRPr>
            </a:lvl7pPr>
            <a:lvl8pPr marL="1371600" algn="ctr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mic Sans MS" pitchFamily="66" charset="0"/>
              </a:defRPr>
            </a:lvl8pPr>
            <a:lvl9pPr marL="1828800" algn="ctr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mic Sans MS" pitchFamily="66" charset="0"/>
              </a:defRPr>
            </a:lvl9pPr>
          </a:lstStyle>
          <a:p>
            <a:r>
              <a:rPr lang="en-US" dirty="0" smtClean="0"/>
              <a:t>Research Themes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  CS525 IoT          </a:t>
            </a:r>
            <a:r>
              <a:rPr lang="en-US" smtClean="0">
                <a:solidFill>
                  <a:srgbClr val="800000"/>
                </a:solidFill>
              </a:rPr>
              <a:t>Vision</a:t>
            </a:r>
            <a:endParaRPr lang="en-US" dirty="0">
              <a:solidFill>
                <a:srgbClr val="8000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786ED73-AFAE-40D1-8B17-06E2B2BE615A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560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512" y="-137058"/>
            <a:ext cx="9289032" cy="70739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  CS525 IoT          </a:t>
            </a:r>
            <a:r>
              <a:rPr lang="en-US" smtClean="0">
                <a:solidFill>
                  <a:srgbClr val="800000"/>
                </a:solidFill>
              </a:rPr>
              <a:t>Vision</a:t>
            </a:r>
            <a:endParaRPr lang="en-US" dirty="0">
              <a:solidFill>
                <a:srgbClr val="8000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786ED73-AFAE-40D1-8B17-06E2B2BE615A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8493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0"/>
            <a:ext cx="7920880" cy="6958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  CS525 IoT          </a:t>
            </a:r>
            <a:r>
              <a:rPr lang="en-US" smtClean="0">
                <a:solidFill>
                  <a:srgbClr val="800000"/>
                </a:solidFill>
              </a:rPr>
              <a:t>Vision</a:t>
            </a:r>
            <a:endParaRPr lang="en-US" dirty="0">
              <a:solidFill>
                <a:srgbClr val="8000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786ED73-AFAE-40D1-8B17-06E2B2BE615A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3080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196752"/>
            <a:ext cx="8229600" cy="4800600"/>
          </a:xfrm>
        </p:spPr>
        <p:txBody>
          <a:bodyPr/>
          <a:lstStyle/>
          <a:p>
            <a:r>
              <a:rPr lang="en-US" dirty="0" smtClean="0"/>
              <a:t>There is more than one vision for the Internet of Things.</a:t>
            </a:r>
          </a:p>
          <a:p>
            <a:r>
              <a:rPr lang="en-US" dirty="0" smtClean="0"/>
              <a:t>Much “buzz” now but when will it be a reality.</a:t>
            </a:r>
          </a:p>
          <a:p>
            <a:r>
              <a:rPr lang="en-US" dirty="0" smtClean="0"/>
              <a:t>Interoperability is essential and requires standards agreements.</a:t>
            </a:r>
          </a:p>
          <a:p>
            <a:r>
              <a:rPr lang="en-US" dirty="0" smtClean="0"/>
              <a:t>Many opportunities and challenges</a:t>
            </a:r>
          </a:p>
          <a:p>
            <a:r>
              <a:rPr lang="en-US" dirty="0" smtClean="0"/>
              <a:t>As a new area, IoT research is not well-established.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786ED73-AFAE-40D1-8B17-06E2B2BE615A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  CS525 IoT          </a:t>
            </a:r>
            <a:r>
              <a:rPr lang="en-US" smtClean="0">
                <a:solidFill>
                  <a:srgbClr val="800000"/>
                </a:solidFill>
              </a:rPr>
              <a:t>Vision</a:t>
            </a:r>
            <a:endParaRPr lang="en-US" dirty="0">
              <a:solidFill>
                <a:srgbClr val="8000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423121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Cisco Commercial</a:t>
            </a:r>
            <a:endParaRPr lang="en-US" dirty="0"/>
          </a:p>
        </p:txBody>
      </p:sp>
      <p:pic>
        <p:nvPicPr>
          <p:cNvPr id="6" name="cisco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7200" y="1381125"/>
            <a:ext cx="8229600" cy="4629150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  CS525 IoT          </a:t>
            </a:r>
            <a:r>
              <a:rPr lang="en-US" smtClean="0">
                <a:solidFill>
                  <a:srgbClr val="800000"/>
                </a:solidFill>
              </a:rPr>
              <a:t>Vision</a:t>
            </a:r>
            <a:endParaRPr lang="en-US" dirty="0">
              <a:solidFill>
                <a:srgbClr val="8000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786ED73-AFAE-40D1-8B17-06E2B2BE615A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5394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730" name="Rectangle 2"/>
          <p:cNvSpPr>
            <a:spLocks noGrp="1" noChangeArrowheads="1"/>
          </p:cNvSpPr>
          <p:nvPr>
            <p:ph type="title"/>
          </p:nvPr>
        </p:nvSpPr>
        <p:spPr>
          <a:xfrm>
            <a:off x="179512" y="116558"/>
            <a:ext cx="8785225" cy="792162"/>
          </a:xfrm>
        </p:spPr>
        <p:txBody>
          <a:bodyPr/>
          <a:lstStyle/>
          <a:p>
            <a:pPr>
              <a:defRPr/>
            </a:pPr>
            <a:r>
              <a:rPr lang="en-US" sz="4000" dirty="0" smtClean="0"/>
              <a:t>A Few IoT Facts</a:t>
            </a:r>
          </a:p>
        </p:txBody>
      </p:sp>
      <p:sp>
        <p:nvSpPr>
          <p:cNvPr id="2017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0825" y="1268413"/>
            <a:ext cx="8641655" cy="5040907"/>
          </a:xfrm>
        </p:spPr>
        <p:txBody>
          <a:bodyPr/>
          <a:lstStyle/>
          <a:p>
            <a:pPr>
              <a:lnSpc>
                <a:spcPct val="90000"/>
              </a:lnSpc>
              <a:defRPr/>
            </a:pPr>
            <a:r>
              <a:rPr lang="en-US" sz="2800" dirty="0" smtClean="0"/>
              <a:t>The phrase ‘Internet of Things’ was first used in 1999.</a:t>
            </a:r>
          </a:p>
          <a:p>
            <a:pPr>
              <a:lnSpc>
                <a:spcPct val="90000"/>
              </a:lnSpc>
              <a:defRPr/>
            </a:pPr>
            <a:r>
              <a:rPr lang="en-US" dirty="0" smtClean="0"/>
              <a:t>First Article about IoT in 2004 from MIT researchers called I0 (Internet 0).</a:t>
            </a:r>
          </a:p>
          <a:p>
            <a:pPr marL="0" indent="0">
              <a:lnSpc>
                <a:spcPct val="90000"/>
              </a:lnSpc>
              <a:buNone/>
              <a:defRPr/>
            </a:pPr>
            <a:endParaRPr lang="en-US" dirty="0" smtClean="0"/>
          </a:p>
          <a:p>
            <a:pPr>
              <a:lnSpc>
                <a:spcPct val="90000"/>
              </a:lnSpc>
              <a:defRPr/>
            </a:pPr>
            <a:r>
              <a:rPr lang="en-US" sz="2800" dirty="0" smtClean="0"/>
              <a:t>Why it is important to our future?</a:t>
            </a:r>
            <a:endParaRPr lang="en-US" sz="2800" dirty="0" smtClean="0">
              <a:solidFill>
                <a:srgbClr val="0033CC"/>
              </a:solidFill>
            </a:endParaRPr>
          </a:p>
          <a:p>
            <a:pPr marL="457200" lvl="1" indent="0">
              <a:lnSpc>
                <a:spcPct val="90000"/>
              </a:lnSpc>
              <a:buNone/>
              <a:defRPr/>
            </a:pPr>
            <a:r>
              <a:rPr lang="en-US" sz="2400" dirty="0" smtClean="0">
                <a:solidFill>
                  <a:srgbClr val="0033CC"/>
                </a:solidFill>
              </a:rPr>
              <a:t>Optimistic prediction: 7 trillion wireless devices for</a:t>
            </a:r>
          </a:p>
          <a:p>
            <a:pPr marL="457200" lvl="1" indent="0">
              <a:lnSpc>
                <a:spcPct val="90000"/>
              </a:lnSpc>
              <a:buNone/>
              <a:defRPr/>
            </a:pPr>
            <a:r>
              <a:rPr lang="en-US" sz="2400" dirty="0" smtClean="0">
                <a:solidFill>
                  <a:srgbClr val="0033CC"/>
                </a:solidFill>
              </a:rPr>
              <a:t>7 billion people by 2020</a:t>
            </a:r>
          </a:p>
          <a:p>
            <a:pPr lvl="1">
              <a:lnSpc>
                <a:spcPct val="90000"/>
              </a:lnSpc>
              <a:defRPr/>
            </a:pPr>
            <a:endParaRPr lang="en-US" sz="2400" dirty="0" smtClean="0">
              <a:solidFill>
                <a:srgbClr val="0033CC"/>
              </a:solidFill>
            </a:endParaRPr>
          </a:p>
          <a:p>
            <a:pPr marL="0" indent="0">
              <a:lnSpc>
                <a:spcPct val="90000"/>
              </a:lnSpc>
              <a:buNone/>
              <a:defRPr/>
            </a:pPr>
            <a:r>
              <a:rPr lang="en-US" sz="2800" dirty="0"/>
              <a:t>Does it exist now</a:t>
            </a:r>
            <a:r>
              <a:rPr lang="en-US" sz="2800" dirty="0" smtClean="0"/>
              <a:t>?</a:t>
            </a:r>
            <a:endParaRPr lang="en-US" sz="2800" dirty="0"/>
          </a:p>
          <a:p>
            <a:pPr marL="0" indent="0">
              <a:lnSpc>
                <a:spcPct val="90000"/>
              </a:lnSpc>
              <a:buNone/>
              <a:defRPr/>
            </a:pPr>
            <a:r>
              <a:rPr lang="en-US" sz="2800" dirty="0" smtClean="0"/>
              <a:t>		</a:t>
            </a:r>
            <a:r>
              <a:rPr lang="en-US" sz="2800" dirty="0" smtClean="0">
                <a:solidFill>
                  <a:srgbClr val="0033CC"/>
                </a:solidFill>
              </a:rPr>
              <a:t>    Some say – Yes !!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  CS525 IoT          </a:t>
            </a:r>
            <a:r>
              <a:rPr lang="en-US" smtClean="0">
                <a:solidFill>
                  <a:srgbClr val="800000"/>
                </a:solidFill>
              </a:rPr>
              <a:t>Vision</a:t>
            </a:r>
            <a:endParaRPr lang="en-US" dirty="0">
              <a:solidFill>
                <a:srgbClr val="8000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786ED73-AFAE-40D1-8B17-06E2B2BE615A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216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7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7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7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Birth of IoT?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713" y="1052736"/>
            <a:ext cx="7928743" cy="52232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  CS525 IoT          </a:t>
            </a:r>
            <a:r>
              <a:rPr lang="en-US" smtClean="0">
                <a:solidFill>
                  <a:srgbClr val="800000"/>
                </a:solidFill>
              </a:rPr>
              <a:t>Vision</a:t>
            </a:r>
            <a:endParaRPr lang="en-US" dirty="0">
              <a:solidFill>
                <a:srgbClr val="8000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786ED73-AFAE-40D1-8B17-06E2B2BE615A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5194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Few More IoT Facts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“In </a:t>
            </a:r>
            <a:r>
              <a:rPr lang="en-US" sz="2400" dirty="0"/>
              <a:t>the second quarter of 2010 AT&amp;T and Verizon announced that </a:t>
            </a:r>
            <a:r>
              <a:rPr lang="en-US" sz="2400" dirty="0">
                <a:solidFill>
                  <a:srgbClr val="800000"/>
                </a:solidFill>
              </a:rPr>
              <a:t>non-human objects </a:t>
            </a:r>
            <a:r>
              <a:rPr lang="en-US" sz="2400" dirty="0"/>
              <a:t>- interconnected devices - came online in greater numbers than human subscribers. </a:t>
            </a:r>
            <a:r>
              <a:rPr lang="en-US" sz="2400" dirty="0">
                <a:solidFill>
                  <a:srgbClr val="008000"/>
                </a:solidFill>
              </a:rPr>
              <a:t>The Internet of Things is here, penetrating society quietly and efficiently</a:t>
            </a:r>
            <a:r>
              <a:rPr lang="en-US" sz="2400" dirty="0"/>
              <a:t>" (Oxford, </a:t>
            </a:r>
            <a:r>
              <a:rPr lang="en-US" sz="2400" dirty="0" smtClean="0"/>
              <a:t>2011).</a:t>
            </a:r>
          </a:p>
          <a:p>
            <a:endParaRPr lang="en-US" sz="2400" dirty="0"/>
          </a:p>
          <a:p>
            <a:r>
              <a:rPr lang="en-US" sz="2400" dirty="0" smtClean="0"/>
              <a:t>“Engineers </a:t>
            </a:r>
            <a:r>
              <a:rPr lang="en-US" sz="2400" dirty="0"/>
              <a:t>who have been preparing this technology have estimated that </a:t>
            </a:r>
            <a:r>
              <a:rPr lang="en-US" sz="2400" dirty="0">
                <a:solidFill>
                  <a:srgbClr val="800000"/>
                </a:solidFill>
              </a:rPr>
              <a:t>over 20% </a:t>
            </a:r>
            <a:r>
              <a:rPr lang="en-US" sz="2400" dirty="0"/>
              <a:t>of the non-video traffic of the Net will come from Internet of Thing sensors in just a few </a:t>
            </a:r>
            <a:r>
              <a:rPr lang="en-US" sz="2400" dirty="0" smtClean="0"/>
              <a:t>years.” </a:t>
            </a:r>
            <a:r>
              <a:rPr lang="en-US" sz="2400" dirty="0"/>
              <a:t>(</a:t>
            </a:r>
            <a:r>
              <a:rPr lang="en-US" sz="2400" dirty="0" err="1"/>
              <a:t>Vasseur</a:t>
            </a:r>
            <a:r>
              <a:rPr lang="en-US" sz="2400" dirty="0"/>
              <a:t> &amp; </a:t>
            </a:r>
            <a:r>
              <a:rPr lang="en-US" sz="2400" dirty="0" err="1"/>
              <a:t>Dunkel</a:t>
            </a:r>
            <a:r>
              <a:rPr lang="en-US" sz="2400" dirty="0"/>
              <a:t>, </a:t>
            </a:r>
            <a:r>
              <a:rPr lang="en-US" sz="2400" dirty="0" smtClean="0"/>
              <a:t>2010).</a:t>
            </a:r>
            <a:endParaRPr lang="en-US" sz="240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  CS525 IoT          </a:t>
            </a:r>
            <a:r>
              <a:rPr lang="en-US" smtClean="0">
                <a:solidFill>
                  <a:srgbClr val="800000"/>
                </a:solidFill>
              </a:rPr>
              <a:t>Vision</a:t>
            </a:r>
            <a:endParaRPr lang="en-US" dirty="0">
              <a:solidFill>
                <a:srgbClr val="8000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786ED73-AFAE-40D1-8B17-06E2B2BE615A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0539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496" y="116558"/>
            <a:ext cx="9036496" cy="792162"/>
          </a:xfrm>
        </p:spPr>
        <p:txBody>
          <a:bodyPr/>
          <a:lstStyle/>
          <a:p>
            <a:r>
              <a:rPr lang="en-US" sz="3600" dirty="0" smtClean="0"/>
              <a:t>One Vision of the Internet of Things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4744"/>
            <a:ext cx="8229600" cy="504056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The IoT includes  many objects (preferably </a:t>
            </a:r>
            <a:r>
              <a:rPr lang="en-US" dirty="0" smtClean="0">
                <a:solidFill>
                  <a:srgbClr val="800000"/>
                </a:solidFill>
              </a:rPr>
              <a:t>smart objects</a:t>
            </a:r>
            <a:r>
              <a:rPr lang="en-US" dirty="0" smtClean="0"/>
              <a:t>) </a:t>
            </a:r>
            <a:r>
              <a:rPr lang="en-US" dirty="0" smtClean="0">
                <a:solidFill>
                  <a:srgbClr val="800000"/>
                </a:solidFill>
              </a:rPr>
              <a:t>connected</a:t>
            </a:r>
            <a:r>
              <a:rPr lang="en-US" dirty="0" smtClean="0"/>
              <a:t>    and </a:t>
            </a:r>
            <a:r>
              <a:rPr lang="en-US" dirty="0" smtClean="0">
                <a:solidFill>
                  <a:srgbClr val="800000"/>
                </a:solidFill>
              </a:rPr>
              <a:t>communicating</a:t>
            </a:r>
            <a:r>
              <a:rPr lang="en-US" dirty="0" smtClean="0"/>
              <a:t> effectively with people on the Internet to help </a:t>
            </a:r>
            <a:r>
              <a:rPr lang="en-US" dirty="0" smtClean="0">
                <a:solidFill>
                  <a:srgbClr val="008000"/>
                </a:solidFill>
              </a:rPr>
              <a:t>solve the  problems </a:t>
            </a:r>
            <a:r>
              <a:rPr lang="en-US" dirty="0" smtClean="0"/>
              <a:t>of the world. </a:t>
            </a:r>
            <a:endParaRPr lang="en-US" dirty="0"/>
          </a:p>
          <a:p>
            <a:pPr marL="0" indent="0" algn="ctr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“IoT can make a significant difference in closing the </a:t>
            </a:r>
            <a:r>
              <a:rPr lang="en-US" dirty="0" smtClean="0">
                <a:solidFill>
                  <a:srgbClr val="0033CC"/>
                </a:solidFill>
              </a:rPr>
              <a:t>poverty gap</a:t>
            </a:r>
            <a:r>
              <a:rPr lang="en-US" dirty="0" smtClean="0"/>
              <a:t>.”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  CS525 IoT          </a:t>
            </a:r>
            <a:r>
              <a:rPr lang="en-US" smtClean="0">
                <a:solidFill>
                  <a:srgbClr val="800000"/>
                </a:solidFill>
              </a:rPr>
              <a:t>Vision</a:t>
            </a:r>
            <a:endParaRPr lang="en-US" dirty="0">
              <a:solidFill>
                <a:srgbClr val="8000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786ED73-AFAE-40D1-8B17-06E2B2BE615A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9150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1124743"/>
            <a:ext cx="4680520" cy="51845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179388" y="116558"/>
            <a:ext cx="8785225" cy="792162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mic Sans MS" pitchFamily="66" charset="0"/>
              </a:defRPr>
            </a:lvl2pPr>
            <a:lvl3pPr algn="ctr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mic Sans MS" pitchFamily="66" charset="0"/>
              </a:defRPr>
            </a:lvl3pPr>
            <a:lvl4pPr algn="ctr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mic Sans MS" pitchFamily="66" charset="0"/>
              </a:defRPr>
            </a:lvl4pPr>
            <a:lvl5pPr algn="ctr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mic Sans MS" pitchFamily="66" charset="0"/>
              </a:defRPr>
            </a:lvl5pPr>
            <a:lvl6pPr marL="457200" algn="ctr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mic Sans MS" pitchFamily="66" charset="0"/>
              </a:defRPr>
            </a:lvl6pPr>
            <a:lvl7pPr marL="914400" algn="ctr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mic Sans MS" pitchFamily="66" charset="0"/>
              </a:defRPr>
            </a:lvl7pPr>
            <a:lvl8pPr marL="1371600" algn="ctr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mic Sans MS" pitchFamily="66" charset="0"/>
              </a:defRPr>
            </a:lvl8pPr>
            <a:lvl9pPr marL="1828800" algn="ctr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mic Sans MS" pitchFamily="66" charset="0"/>
              </a:defRPr>
            </a:lvl9pPr>
          </a:lstStyle>
          <a:p>
            <a:r>
              <a:rPr lang="en-US" dirty="0" smtClean="0"/>
              <a:t>Fight Poverty?</a:t>
            </a:r>
            <a:endParaRPr lang="en-US" dirty="0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144015" y="1268413"/>
            <a:ext cx="4283969" cy="4827587"/>
          </a:xfrm>
          <a:prstGeom prst="rect">
            <a:avLst/>
          </a:prstGeom>
        </p:spPr>
        <p:txBody>
          <a:bodyPr/>
          <a:lstStyle>
            <a:lvl1pPr marL="225425" indent="-2254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Wingdings" pitchFamily="2" charset="2"/>
              <a:buChar char="§"/>
              <a:defRPr sz="3200" b="1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800" b="1">
                <a:solidFill>
                  <a:schemeClr val="tx1"/>
                </a:solidFill>
                <a:latin typeface="Arial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400" b="1">
                <a:solidFill>
                  <a:schemeClr val="tx1"/>
                </a:solidFill>
                <a:latin typeface="Arial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 b="1">
                <a:solidFill>
                  <a:schemeClr val="tx1"/>
                </a:solidFill>
                <a:latin typeface="Arial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90000"/>
              </a:lnSpc>
              <a:defRPr/>
            </a:pPr>
            <a:r>
              <a:rPr lang="en-US" sz="2800" dirty="0" smtClean="0"/>
              <a:t>Try to reduce </a:t>
            </a:r>
            <a:r>
              <a:rPr lang="en-US" sz="2800" dirty="0"/>
              <a:t>the difference in price </a:t>
            </a:r>
            <a:r>
              <a:rPr lang="en-US" sz="2800" dirty="0" smtClean="0"/>
              <a:t>of water between </a:t>
            </a:r>
            <a:r>
              <a:rPr lang="en-US" sz="2800" dirty="0" err="1" smtClean="0"/>
              <a:t>Dharavi</a:t>
            </a:r>
            <a:r>
              <a:rPr lang="en-US" sz="2800" dirty="0" smtClean="0"/>
              <a:t> and Warden Road in Mumbai.</a:t>
            </a:r>
          </a:p>
          <a:p>
            <a:pPr>
              <a:lnSpc>
                <a:spcPct val="90000"/>
              </a:lnSpc>
              <a:defRPr/>
            </a:pPr>
            <a:r>
              <a:rPr lang="en-US" sz="2800" dirty="0" smtClean="0"/>
              <a:t>Price disparities are due to the high cost of delivering utilities.</a:t>
            </a:r>
          </a:p>
          <a:p>
            <a:pPr marL="0" indent="0">
              <a:lnSpc>
                <a:spcPct val="90000"/>
              </a:lnSpc>
              <a:buNone/>
              <a:defRPr/>
            </a:pPr>
            <a:endParaRPr lang="en-US" sz="2800" dirty="0" smtClean="0">
              <a:solidFill>
                <a:srgbClr val="0033CC"/>
              </a:solidFill>
            </a:endParaRPr>
          </a:p>
          <a:p>
            <a:pPr marL="0" indent="0">
              <a:lnSpc>
                <a:spcPct val="90000"/>
              </a:lnSpc>
              <a:buNone/>
              <a:defRPr/>
            </a:pPr>
            <a:r>
              <a:rPr lang="en-US" sz="2800" dirty="0" smtClean="0">
                <a:solidFill>
                  <a:srgbClr val="0033CC"/>
                </a:solidFill>
              </a:rPr>
              <a:t>Example:</a:t>
            </a:r>
          </a:p>
          <a:p>
            <a:pPr marL="0" indent="0">
              <a:lnSpc>
                <a:spcPct val="90000"/>
              </a:lnSpc>
              <a:buNone/>
              <a:defRPr/>
            </a:pPr>
            <a:r>
              <a:rPr lang="en-US" sz="2800" dirty="0">
                <a:solidFill>
                  <a:srgbClr val="0033CC"/>
                </a:solidFill>
              </a:rPr>
              <a:t> </a:t>
            </a:r>
            <a:r>
              <a:rPr lang="en-US" sz="2800" dirty="0" smtClean="0">
                <a:solidFill>
                  <a:srgbClr val="0033CC"/>
                </a:solidFill>
              </a:rPr>
              <a:t>         in India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  CS525 IoT          </a:t>
            </a:r>
            <a:r>
              <a:rPr lang="en-US" smtClean="0">
                <a:solidFill>
                  <a:srgbClr val="800000"/>
                </a:solidFill>
              </a:rPr>
              <a:t>Vision</a:t>
            </a:r>
            <a:endParaRPr lang="en-US" dirty="0">
              <a:solidFill>
                <a:srgbClr val="8000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786ED73-AFAE-40D1-8B17-06E2B2BE615A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3811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Thought Provoking Quotes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80728"/>
            <a:ext cx="8229600" cy="5184576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 smtClean="0">
                <a:solidFill>
                  <a:srgbClr val="008000"/>
                </a:solidFill>
                <a:effectLst/>
              </a:rPr>
              <a:t>From IEEE Computer Magazine:</a:t>
            </a:r>
          </a:p>
          <a:p>
            <a:pPr marL="0" indent="0">
              <a:buNone/>
            </a:pPr>
            <a:endParaRPr lang="en-US" sz="1800" dirty="0">
              <a:effectLst/>
            </a:endParaRPr>
          </a:p>
          <a:p>
            <a:pPr marL="0" indent="0">
              <a:buNone/>
            </a:pPr>
            <a:r>
              <a:rPr lang="en-US" sz="1800" dirty="0" smtClean="0">
                <a:effectLst/>
              </a:rPr>
              <a:t>“To reach ambient intelligence, these </a:t>
            </a:r>
            <a:r>
              <a:rPr lang="en-US" sz="1800" dirty="0" smtClean="0">
                <a:solidFill>
                  <a:srgbClr val="800000"/>
                </a:solidFill>
                <a:effectLst/>
              </a:rPr>
              <a:t>things</a:t>
            </a:r>
            <a:r>
              <a:rPr lang="en-US" sz="1800" dirty="0" smtClean="0">
                <a:effectLst/>
              </a:rPr>
              <a:t> must understand the user’s context.”   </a:t>
            </a:r>
            <a:r>
              <a:rPr lang="en-US" sz="1800" dirty="0" err="1" smtClean="0">
                <a:effectLst/>
              </a:rPr>
              <a:t>Roggin</a:t>
            </a:r>
            <a:r>
              <a:rPr lang="en-US" sz="1800" dirty="0" smtClean="0">
                <a:effectLst/>
              </a:rPr>
              <a:t> et al.</a:t>
            </a:r>
          </a:p>
          <a:p>
            <a:pPr marL="0" indent="0">
              <a:buNone/>
            </a:pPr>
            <a:endParaRPr lang="en-US" sz="1800" dirty="0" smtClean="0">
              <a:effectLst/>
            </a:endParaRPr>
          </a:p>
          <a:p>
            <a:pPr marL="0" indent="0">
              <a:buNone/>
            </a:pPr>
            <a:r>
              <a:rPr lang="en-US" sz="1800" dirty="0" smtClean="0">
                <a:effectLst/>
              </a:rPr>
              <a:t>“</a:t>
            </a:r>
            <a:r>
              <a:rPr lang="en-US" sz="1800" dirty="0">
                <a:effectLst/>
              </a:rPr>
              <a:t>After the World Wide Web and universal mobile accessibility, the </a:t>
            </a:r>
            <a:r>
              <a:rPr lang="en-US" sz="1800" dirty="0">
                <a:solidFill>
                  <a:srgbClr val="0033CC"/>
                </a:solidFill>
                <a:effectLst/>
              </a:rPr>
              <a:t>IoT</a:t>
            </a:r>
            <a:r>
              <a:rPr lang="en-US" sz="1800" dirty="0">
                <a:effectLst/>
              </a:rPr>
              <a:t> represents the </a:t>
            </a:r>
            <a:r>
              <a:rPr lang="en-US" sz="1800" dirty="0">
                <a:solidFill>
                  <a:srgbClr val="800000"/>
                </a:solidFill>
                <a:effectLst/>
              </a:rPr>
              <a:t>most potentially disruptive technology revolution </a:t>
            </a:r>
            <a:r>
              <a:rPr lang="en-US" sz="1800" dirty="0">
                <a:effectLst/>
              </a:rPr>
              <a:t>of our </a:t>
            </a:r>
            <a:r>
              <a:rPr lang="en-US" sz="1800" dirty="0" smtClean="0">
                <a:effectLst/>
              </a:rPr>
              <a:t>lifetime.”  </a:t>
            </a:r>
            <a:r>
              <a:rPr lang="en-US" sz="1800" dirty="0" err="1">
                <a:effectLst/>
              </a:rPr>
              <a:t>Feki</a:t>
            </a:r>
            <a:r>
              <a:rPr lang="en-US" sz="1800" dirty="0">
                <a:effectLst/>
              </a:rPr>
              <a:t> et al.</a:t>
            </a:r>
          </a:p>
          <a:p>
            <a:pPr marL="0" indent="0">
              <a:buNone/>
            </a:pPr>
            <a:endParaRPr lang="en-US" sz="1800" dirty="0">
              <a:effectLst/>
            </a:endParaRPr>
          </a:p>
          <a:p>
            <a:pPr marL="0" indent="0">
              <a:buNone/>
            </a:pPr>
            <a:r>
              <a:rPr lang="en-US" sz="1800" dirty="0" smtClean="0">
                <a:effectLst/>
              </a:rPr>
              <a:t>“The </a:t>
            </a:r>
            <a:r>
              <a:rPr lang="en-US" sz="1800" dirty="0" smtClean="0">
                <a:solidFill>
                  <a:srgbClr val="0033CC"/>
                </a:solidFill>
                <a:effectLst/>
              </a:rPr>
              <a:t>IoT</a:t>
            </a:r>
            <a:r>
              <a:rPr lang="en-US" sz="1800" dirty="0" smtClean="0">
                <a:effectLst/>
              </a:rPr>
              <a:t> is an </a:t>
            </a:r>
            <a:r>
              <a:rPr lang="en-US" sz="1800" dirty="0" smtClean="0">
                <a:solidFill>
                  <a:srgbClr val="800000"/>
                </a:solidFill>
                <a:effectLst/>
              </a:rPr>
              <a:t>inherently democratic phenomenon</a:t>
            </a:r>
            <a:r>
              <a:rPr lang="en-US" sz="1800" dirty="0" smtClean="0">
                <a:effectLst/>
              </a:rPr>
              <a:t>, with many smarts, loosely coupled, each contributing as they can to a greater whole.”  </a:t>
            </a:r>
            <a:r>
              <a:rPr lang="en-US" sz="1800" dirty="0" err="1" smtClean="0">
                <a:effectLst/>
              </a:rPr>
              <a:t>Kortuem</a:t>
            </a:r>
            <a:r>
              <a:rPr lang="en-US" sz="1800" dirty="0" smtClean="0">
                <a:effectLst/>
              </a:rPr>
              <a:t> et al. (from the Open University)</a:t>
            </a:r>
          </a:p>
          <a:p>
            <a:pPr marL="0" indent="0">
              <a:buNone/>
            </a:pPr>
            <a:endParaRPr lang="en-US" sz="1800" dirty="0" smtClean="0">
              <a:effectLst/>
            </a:endParaRPr>
          </a:p>
          <a:p>
            <a:pPr marL="0" indent="0">
              <a:buNone/>
            </a:pPr>
            <a:r>
              <a:rPr lang="en-US" sz="1800" dirty="0" smtClean="0">
                <a:solidFill>
                  <a:srgbClr val="008000"/>
                </a:solidFill>
                <a:effectLst/>
              </a:rPr>
              <a:t>Senior Analyst at Forester Research:</a:t>
            </a:r>
          </a:p>
          <a:p>
            <a:pPr marL="0" indent="0">
              <a:buNone/>
            </a:pPr>
            <a:endParaRPr lang="en-US" sz="1800" dirty="0" smtClean="0">
              <a:solidFill>
                <a:srgbClr val="008000"/>
              </a:solidFill>
              <a:effectLst/>
            </a:endParaRPr>
          </a:p>
          <a:p>
            <a:pPr marL="0" indent="0">
              <a:buNone/>
            </a:pPr>
            <a:r>
              <a:rPr lang="en-US" sz="1800" dirty="0" smtClean="0">
                <a:effectLst/>
              </a:rPr>
              <a:t>“We should push </a:t>
            </a:r>
            <a:r>
              <a:rPr lang="en-US" sz="1800" dirty="0" smtClean="0">
                <a:solidFill>
                  <a:srgbClr val="800000"/>
                </a:solidFill>
                <a:effectLst/>
              </a:rPr>
              <a:t>sensor-laden devices </a:t>
            </a:r>
            <a:r>
              <a:rPr lang="en-US" sz="1800" dirty="0" smtClean="0">
                <a:effectLst/>
              </a:rPr>
              <a:t>– and not use of them – to enhance, not outsource, our cognitive experience.” Epps</a:t>
            </a:r>
            <a:endParaRPr lang="en-US" sz="1800" dirty="0">
              <a:effectLst/>
            </a:endParaRPr>
          </a:p>
          <a:p>
            <a:pPr marL="0" indent="0">
              <a:buNone/>
            </a:pPr>
            <a:endParaRPr lang="en-US" dirty="0">
              <a:effectLst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  CS525 IoT          </a:t>
            </a:r>
            <a:r>
              <a:rPr lang="en-US" smtClean="0">
                <a:solidFill>
                  <a:srgbClr val="800000"/>
                </a:solidFill>
              </a:rPr>
              <a:t>Vision</a:t>
            </a:r>
            <a:endParaRPr lang="en-US" dirty="0">
              <a:solidFill>
                <a:srgbClr val="8000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786ED73-AFAE-40D1-8B17-06E2B2BE615A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6384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Revised_Master">
  <a:themeElements>
    <a:clrScheme name="Revised_Master 9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6600"/>
      </a:accent1>
      <a:accent2>
        <a:srgbClr val="993300"/>
      </a:accent2>
      <a:accent3>
        <a:srgbClr val="FFFFFF"/>
      </a:accent3>
      <a:accent4>
        <a:srgbClr val="000000"/>
      </a:accent4>
      <a:accent5>
        <a:srgbClr val="AAB8AA"/>
      </a:accent5>
      <a:accent6>
        <a:srgbClr val="8A2D00"/>
      </a:accent6>
      <a:hlink>
        <a:srgbClr val="006699"/>
      </a:hlink>
      <a:folHlink>
        <a:srgbClr val="B2B2B2"/>
      </a:folHlink>
    </a:clrScheme>
    <a:fontScheme name="Revised_Master">
      <a:majorFont>
        <a:latin typeface="Comic Sans MS"/>
        <a:ea typeface=""/>
        <a:cs typeface=""/>
      </a:majorFont>
      <a:minorFont>
        <a:latin typeface="Comic Sans M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mic Sans MS" pitchFamily="66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mic Sans MS" pitchFamily="66" charset="0"/>
          </a:defRPr>
        </a:defPPr>
      </a:lstStyle>
    </a:lnDef>
  </a:objectDefaults>
  <a:extraClrSchemeLst>
    <a:extraClrScheme>
      <a:clrScheme name="Revised_Master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evised_Master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evised_Master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evised_Master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evised_Master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evised_Master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evised_Master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evised_Master 8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6600"/>
        </a:accent1>
        <a:accent2>
          <a:srgbClr val="009900"/>
        </a:accent2>
        <a:accent3>
          <a:srgbClr val="FFFFFF"/>
        </a:accent3>
        <a:accent4>
          <a:srgbClr val="000000"/>
        </a:accent4>
        <a:accent5>
          <a:srgbClr val="AAB8AA"/>
        </a:accent5>
        <a:accent6>
          <a:srgbClr val="008A00"/>
        </a:accent6>
        <a:hlink>
          <a:srgbClr val="66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evised_Master 9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6600"/>
        </a:accent1>
        <a:accent2>
          <a:srgbClr val="993300"/>
        </a:accent2>
        <a:accent3>
          <a:srgbClr val="FFFFFF"/>
        </a:accent3>
        <a:accent4>
          <a:srgbClr val="000000"/>
        </a:accent4>
        <a:accent5>
          <a:srgbClr val="AAB8AA"/>
        </a:accent5>
        <a:accent6>
          <a:srgbClr val="8A2D00"/>
        </a:accent6>
        <a:hlink>
          <a:srgbClr val="006699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crimsoncream</Template>
  <TotalTime>4014</TotalTime>
  <Words>976</Words>
  <Application>Microsoft Office PowerPoint</Application>
  <PresentationFormat>On-screen Show (4:3)</PresentationFormat>
  <Paragraphs>177</Paragraphs>
  <Slides>29</Slides>
  <Notes>0</Notes>
  <HiddenSlides>0</HiddenSlides>
  <MMClips>2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0" baseType="lpstr">
      <vt:lpstr>Revised_Master</vt:lpstr>
      <vt:lpstr>  The Vision for the  Internet of Things  </vt:lpstr>
      <vt:lpstr>Internet of Things (IoT)</vt:lpstr>
      <vt:lpstr>Cisco Commercial</vt:lpstr>
      <vt:lpstr>A Few IoT Facts</vt:lpstr>
      <vt:lpstr>Birth of IoT?</vt:lpstr>
      <vt:lpstr>A Few More IoT Facts</vt:lpstr>
      <vt:lpstr>One Vision of the Internet of Things</vt:lpstr>
      <vt:lpstr>PowerPoint Presentation</vt:lpstr>
      <vt:lpstr>Thought Provoking Quotes</vt:lpstr>
      <vt:lpstr>PowerPoint Presentation</vt:lpstr>
      <vt:lpstr>Smart Utility Networks (SUNs)</vt:lpstr>
      <vt:lpstr>PowerPoint Presentation</vt:lpstr>
      <vt:lpstr>A Smart Light (Philips’ Hue)</vt:lpstr>
      <vt:lpstr>Wifi Connected Goal Light</vt:lpstr>
      <vt:lpstr>Smart Corks</vt:lpstr>
      <vt:lpstr>More Smarts</vt:lpstr>
      <vt:lpstr>PowerPoint Presentation</vt:lpstr>
      <vt:lpstr>Enabling Technologies</vt:lpstr>
      <vt:lpstr>PowerPoint Presentation</vt:lpstr>
      <vt:lpstr>IoT Issues</vt:lpstr>
      <vt:lpstr>Coke Commercial</vt:lpstr>
      <vt:lpstr>Reaction to Coke Commercial</vt:lpstr>
      <vt:lpstr>PowerPoint Presentation</vt:lpstr>
      <vt:lpstr>IoT Players</vt:lpstr>
      <vt:lpstr>Corporate IoT Players</vt:lpstr>
      <vt:lpstr>PowerPoint Presentation</vt:lpstr>
      <vt:lpstr>PowerPoint Presentation</vt:lpstr>
      <vt:lpstr>PowerPoint Presentation</vt:lpstr>
      <vt:lpstr>Summary</vt:lpstr>
    </vt:vector>
  </TitlesOfParts>
  <Company>WPI Computer Science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Performance Enhancement of TFRC in Wireless Networks</dc:title>
  <dc:creator>default</dc:creator>
  <cp:lastModifiedBy>Professor Kinicki</cp:lastModifiedBy>
  <cp:revision>209</cp:revision>
  <cp:lastPrinted>2013-03-14T18:50:21Z</cp:lastPrinted>
  <dcterms:created xsi:type="dcterms:W3CDTF">2004-01-21T20:05:10Z</dcterms:created>
  <dcterms:modified xsi:type="dcterms:W3CDTF">2015-09-01T01:01:48Z</dcterms:modified>
</cp:coreProperties>
</file>